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8" r:id="rId3"/>
    <p:sldId id="269" r:id="rId4"/>
    <p:sldId id="26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12" autoAdjust="0"/>
    <p:restoredTop sz="94660"/>
  </p:normalViewPr>
  <p:slideViewPr>
    <p:cSldViewPr snapToGrid="0">
      <p:cViewPr varScale="1">
        <p:scale>
          <a:sx n="111" d="100"/>
          <a:sy n="111"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BACF11-AE22-424A-B5D3-0F16D5FBE15D}"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F438C748-4A41-4E47-BB46-BAEE8BC23C6D}">
      <dgm:prSet/>
      <dgm:spPr/>
      <dgm:t>
        <a:bodyPr/>
        <a:lstStyle/>
        <a:p>
          <a:r>
            <a:rPr lang="en-US" b="1" u="sng" dirty="0"/>
            <a:t>HB19 Drinking Water Utility Amendments:</a:t>
          </a:r>
          <a:endParaRPr lang="en-US" dirty="0"/>
        </a:p>
      </dgm:t>
    </dgm:pt>
    <dgm:pt modelId="{9C5A5217-D99D-40E8-8F94-50FC46FB933D}" type="parTrans" cxnId="{2F00070C-4837-4768-81FF-ADD8DF9F0555}">
      <dgm:prSet/>
      <dgm:spPr/>
      <dgm:t>
        <a:bodyPr/>
        <a:lstStyle/>
        <a:p>
          <a:endParaRPr lang="en-US"/>
        </a:p>
      </dgm:t>
    </dgm:pt>
    <dgm:pt modelId="{5B2A9AED-DB15-4770-A593-4DA21C6FA61C}" type="sibTrans" cxnId="{2F00070C-4837-4768-81FF-ADD8DF9F0555}">
      <dgm:prSet/>
      <dgm:spPr/>
      <dgm:t>
        <a:bodyPr/>
        <a:lstStyle/>
        <a:p>
          <a:endParaRPr lang="en-US"/>
        </a:p>
      </dgm:t>
    </dgm:pt>
    <dgm:pt modelId="{590576C8-0841-4ED6-8AC8-D1D03433A3BF}">
      <dgm:prSet/>
      <dgm:spPr/>
      <dgm:t>
        <a:bodyPr/>
        <a:lstStyle/>
        <a:p>
          <a:r>
            <a:rPr lang="en-US" dirty="0"/>
            <a:t>Requires a community water system to complete an emergency response plan and report a breach to the Utah Cyber Center within two hours.</a:t>
          </a:r>
        </a:p>
      </dgm:t>
    </dgm:pt>
    <dgm:pt modelId="{25A171D5-E357-4598-92D1-B65A9E25157C}" type="parTrans" cxnId="{2EF82479-690A-4075-9E45-6F0FDD18FE89}">
      <dgm:prSet/>
      <dgm:spPr/>
      <dgm:t>
        <a:bodyPr/>
        <a:lstStyle/>
        <a:p>
          <a:endParaRPr lang="en-US"/>
        </a:p>
      </dgm:t>
    </dgm:pt>
    <dgm:pt modelId="{3019C6C3-92D1-424C-8359-8A6E72E4FC8C}" type="sibTrans" cxnId="{2EF82479-690A-4075-9E45-6F0FDD18FE89}">
      <dgm:prSet/>
      <dgm:spPr/>
      <dgm:t>
        <a:bodyPr/>
        <a:lstStyle/>
        <a:p>
          <a:endParaRPr lang="en-US"/>
        </a:p>
      </dgm:t>
    </dgm:pt>
    <dgm:pt modelId="{ADD2294F-07C0-40EB-9A5A-0469C2E7C384}">
      <dgm:prSet/>
      <dgm:spPr/>
      <dgm:t>
        <a:bodyPr/>
        <a:lstStyle/>
        <a:p>
          <a:r>
            <a:rPr lang="en-US" b="1" u="sng" dirty="0"/>
            <a:t>HB69 (1</a:t>
          </a:r>
          <a:r>
            <a:rPr lang="en-US" b="1" u="sng" baseline="30000" dirty="0"/>
            <a:t>st</a:t>
          </a:r>
          <a:r>
            <a:rPr lang="en-US" b="1" u="sng" dirty="0"/>
            <a:t>  Sub) Drinking Water Restructuring Amendments:</a:t>
          </a:r>
          <a:endParaRPr lang="en-US" dirty="0"/>
        </a:p>
      </dgm:t>
    </dgm:pt>
    <dgm:pt modelId="{F803B917-7BD4-41EB-A1F1-F7190523FCB7}" type="parTrans" cxnId="{FC819D16-F3D3-468F-ACE9-5A4C9E5CE3EE}">
      <dgm:prSet/>
      <dgm:spPr/>
      <dgm:t>
        <a:bodyPr/>
        <a:lstStyle/>
        <a:p>
          <a:endParaRPr lang="en-US"/>
        </a:p>
      </dgm:t>
    </dgm:pt>
    <dgm:pt modelId="{CFA4D81E-736A-4A77-BBC5-5E4FF4A0EFF1}" type="sibTrans" cxnId="{FC819D16-F3D3-468F-ACE9-5A4C9E5CE3EE}">
      <dgm:prSet/>
      <dgm:spPr/>
      <dgm:t>
        <a:bodyPr/>
        <a:lstStyle/>
        <a:p>
          <a:endParaRPr lang="en-US"/>
        </a:p>
      </dgm:t>
    </dgm:pt>
    <dgm:pt modelId="{224D1DFC-0F86-42D2-8880-9564166C734D}">
      <dgm:prSet/>
      <dgm:spPr/>
      <dgm:t>
        <a:bodyPr/>
        <a:lstStyle/>
        <a:p>
          <a:r>
            <a:rPr lang="en-US" dirty="0"/>
            <a:t>Gives the DDW tools to intervene in the management of a public water system if not in compliance.  Would allow the court to appoint  a receive to take possession and manage the system.  This is a tool of last resort.</a:t>
          </a:r>
        </a:p>
      </dgm:t>
    </dgm:pt>
    <dgm:pt modelId="{56E50888-6C63-4E16-A0D5-0F24B613CDC4}" type="parTrans" cxnId="{12781721-3334-4F8B-87B2-D25CC0C1E2D2}">
      <dgm:prSet/>
      <dgm:spPr/>
      <dgm:t>
        <a:bodyPr/>
        <a:lstStyle/>
        <a:p>
          <a:endParaRPr lang="en-US"/>
        </a:p>
      </dgm:t>
    </dgm:pt>
    <dgm:pt modelId="{7FE21477-A6FD-4710-8CFC-87E230A0919A}" type="sibTrans" cxnId="{12781721-3334-4F8B-87B2-D25CC0C1E2D2}">
      <dgm:prSet/>
      <dgm:spPr/>
      <dgm:t>
        <a:bodyPr/>
        <a:lstStyle/>
        <a:p>
          <a:endParaRPr lang="en-US"/>
        </a:p>
      </dgm:t>
    </dgm:pt>
    <dgm:pt modelId="{E9640F58-8B2D-4D17-B1B4-24ADC8D02BC8}">
      <dgm:prSet/>
      <dgm:spPr/>
      <dgm:t>
        <a:bodyPr/>
        <a:lstStyle/>
        <a:p>
          <a:r>
            <a:rPr lang="en-US" b="1" u="sng" dirty="0"/>
            <a:t>HB296 Water Commitment Amendments: </a:t>
          </a:r>
          <a:endParaRPr lang="en-US" dirty="0"/>
        </a:p>
      </dgm:t>
    </dgm:pt>
    <dgm:pt modelId="{821D69D0-07F0-49AB-B083-FD5DE7E31DC1}" type="parTrans" cxnId="{00F17FBE-7480-4133-9262-B3E0B91B65ED}">
      <dgm:prSet/>
      <dgm:spPr/>
      <dgm:t>
        <a:bodyPr/>
        <a:lstStyle/>
        <a:p>
          <a:endParaRPr lang="en-US"/>
        </a:p>
      </dgm:t>
    </dgm:pt>
    <dgm:pt modelId="{0FA60C1F-89E4-4E13-A589-9DED1850EB72}" type="sibTrans" cxnId="{00F17FBE-7480-4133-9262-B3E0B91B65ED}">
      <dgm:prSet/>
      <dgm:spPr/>
      <dgm:t>
        <a:bodyPr/>
        <a:lstStyle/>
        <a:p>
          <a:endParaRPr lang="en-US"/>
        </a:p>
      </dgm:t>
    </dgm:pt>
    <dgm:pt modelId="{C153DA78-A774-4934-BE5A-FBEE5EFE5BDF}">
      <dgm:prSet/>
      <dgm:spPr/>
      <dgm:t>
        <a:bodyPr/>
        <a:lstStyle/>
        <a:p>
          <a:r>
            <a:rPr lang="en-US" dirty="0"/>
            <a:t>Permits a commitment of available water to uses on the GSL to be included in a conservation plan.</a:t>
          </a:r>
        </a:p>
      </dgm:t>
    </dgm:pt>
    <dgm:pt modelId="{E7077B86-8B2D-44DB-909E-5C6F8896600C}" type="parTrans" cxnId="{C96A9C92-3185-4D9E-8D58-570CEDA5F4BC}">
      <dgm:prSet/>
      <dgm:spPr/>
      <dgm:t>
        <a:bodyPr/>
        <a:lstStyle/>
        <a:p>
          <a:endParaRPr lang="en-US"/>
        </a:p>
      </dgm:t>
    </dgm:pt>
    <dgm:pt modelId="{F1D8935D-EEAD-4189-ADC1-6DF363FCA05E}" type="sibTrans" cxnId="{C96A9C92-3185-4D9E-8D58-570CEDA5F4BC}">
      <dgm:prSet/>
      <dgm:spPr/>
      <dgm:t>
        <a:bodyPr/>
        <a:lstStyle/>
        <a:p>
          <a:endParaRPr lang="en-US"/>
        </a:p>
      </dgm:t>
    </dgm:pt>
    <dgm:pt modelId="{BD9DFB62-991B-400E-9571-E8BF8B6AC31E}">
      <dgm:prSet/>
      <dgm:spPr/>
      <dgm:t>
        <a:bodyPr/>
        <a:lstStyle/>
        <a:p>
          <a:r>
            <a:rPr lang="en-US" dirty="0"/>
            <a:t>SB284 (6</a:t>
          </a:r>
          <a:r>
            <a:rPr lang="en-US" baseline="30000" dirty="0"/>
            <a:t>th</a:t>
          </a:r>
          <a:r>
            <a:rPr lang="en-US" dirty="0"/>
            <a:t> Sub) Local Land and Water Modifications:</a:t>
          </a:r>
        </a:p>
      </dgm:t>
    </dgm:pt>
    <dgm:pt modelId="{1EF3CDBD-D19F-4B37-9E90-D253235A7C2F}" type="parTrans" cxnId="{85E9731E-228A-46D7-872C-DAA94C0B474D}">
      <dgm:prSet/>
      <dgm:spPr/>
      <dgm:t>
        <a:bodyPr/>
        <a:lstStyle/>
        <a:p>
          <a:endParaRPr lang="en-US"/>
        </a:p>
      </dgm:t>
    </dgm:pt>
    <dgm:pt modelId="{57E725E2-5D75-4F6E-A3AF-A5A05299BABC}" type="sibTrans" cxnId="{85E9731E-228A-46D7-872C-DAA94C0B474D}">
      <dgm:prSet/>
      <dgm:spPr/>
      <dgm:t>
        <a:bodyPr/>
        <a:lstStyle/>
        <a:p>
          <a:endParaRPr lang="en-US"/>
        </a:p>
      </dgm:t>
    </dgm:pt>
    <dgm:pt modelId="{08AB4767-285E-49F8-ADAF-CBC107652F84}">
      <dgm:prSet/>
      <dgm:spPr/>
      <dgm:t>
        <a:bodyPr/>
        <a:lstStyle/>
        <a:p>
          <a:r>
            <a:rPr lang="en-US" dirty="0"/>
            <a:t>Big bill with six subs.  Final sub incorporated language from HB 439 that was filed and dealt with “water exactions”. Requires counties, </a:t>
          </a:r>
          <a:r>
            <a:rPr lang="en-US" dirty="0" err="1"/>
            <a:t>munis</a:t>
          </a:r>
          <a:r>
            <a:rPr lang="en-US" dirty="0"/>
            <a:t> and special districts to adopt a written plan to determine future water needs before imposing a water exaction.</a:t>
          </a:r>
        </a:p>
      </dgm:t>
    </dgm:pt>
    <dgm:pt modelId="{C9166A4E-5B01-4744-97A4-408C22A428D9}" type="parTrans" cxnId="{251153DE-070B-41F6-84FA-BF0B183D6448}">
      <dgm:prSet/>
      <dgm:spPr/>
      <dgm:t>
        <a:bodyPr/>
        <a:lstStyle/>
        <a:p>
          <a:endParaRPr lang="en-US"/>
        </a:p>
      </dgm:t>
    </dgm:pt>
    <dgm:pt modelId="{38D094A1-7F7E-4791-9E5A-C4EF7601BE4D}" type="sibTrans" cxnId="{251153DE-070B-41F6-84FA-BF0B183D6448}">
      <dgm:prSet/>
      <dgm:spPr/>
      <dgm:t>
        <a:bodyPr/>
        <a:lstStyle/>
        <a:p>
          <a:endParaRPr lang="en-US"/>
        </a:p>
      </dgm:t>
    </dgm:pt>
    <dgm:pt modelId="{F7C25E21-F5E3-4D54-936E-7C8C52B4D83A}" type="pres">
      <dgm:prSet presAssocID="{42BACF11-AE22-424A-B5D3-0F16D5FBE15D}" presName="linear" presStyleCnt="0">
        <dgm:presLayoutVars>
          <dgm:animLvl val="lvl"/>
          <dgm:resizeHandles val="exact"/>
        </dgm:presLayoutVars>
      </dgm:prSet>
      <dgm:spPr/>
    </dgm:pt>
    <dgm:pt modelId="{2A4397E9-466D-4DF0-9BE9-ABD416BB3BBA}" type="pres">
      <dgm:prSet presAssocID="{F438C748-4A41-4E47-BB46-BAEE8BC23C6D}" presName="parentText" presStyleLbl="node1" presStyleIdx="0" presStyleCnt="4">
        <dgm:presLayoutVars>
          <dgm:chMax val="0"/>
          <dgm:bulletEnabled val="1"/>
        </dgm:presLayoutVars>
      </dgm:prSet>
      <dgm:spPr/>
    </dgm:pt>
    <dgm:pt modelId="{31313FC9-F265-49DD-AD9F-173EDADBB217}" type="pres">
      <dgm:prSet presAssocID="{F438C748-4A41-4E47-BB46-BAEE8BC23C6D}" presName="childText" presStyleLbl="revTx" presStyleIdx="0" presStyleCnt="4">
        <dgm:presLayoutVars>
          <dgm:bulletEnabled val="1"/>
        </dgm:presLayoutVars>
      </dgm:prSet>
      <dgm:spPr/>
    </dgm:pt>
    <dgm:pt modelId="{550C85A8-6843-4EC2-BE02-6710477407B6}" type="pres">
      <dgm:prSet presAssocID="{ADD2294F-07C0-40EB-9A5A-0469C2E7C384}" presName="parentText" presStyleLbl="node1" presStyleIdx="1" presStyleCnt="4">
        <dgm:presLayoutVars>
          <dgm:chMax val="0"/>
          <dgm:bulletEnabled val="1"/>
        </dgm:presLayoutVars>
      </dgm:prSet>
      <dgm:spPr/>
    </dgm:pt>
    <dgm:pt modelId="{4D5B3213-052A-4670-B16E-33C090A3B940}" type="pres">
      <dgm:prSet presAssocID="{ADD2294F-07C0-40EB-9A5A-0469C2E7C384}" presName="childText" presStyleLbl="revTx" presStyleIdx="1" presStyleCnt="4">
        <dgm:presLayoutVars>
          <dgm:bulletEnabled val="1"/>
        </dgm:presLayoutVars>
      </dgm:prSet>
      <dgm:spPr/>
    </dgm:pt>
    <dgm:pt modelId="{5DA4251A-D186-4592-9AF3-61232AC06B27}" type="pres">
      <dgm:prSet presAssocID="{E9640F58-8B2D-4D17-B1B4-24ADC8D02BC8}" presName="parentText" presStyleLbl="node1" presStyleIdx="2" presStyleCnt="4">
        <dgm:presLayoutVars>
          <dgm:chMax val="0"/>
          <dgm:bulletEnabled val="1"/>
        </dgm:presLayoutVars>
      </dgm:prSet>
      <dgm:spPr/>
    </dgm:pt>
    <dgm:pt modelId="{B7205C83-737C-4A56-AC74-80EFFEB18F03}" type="pres">
      <dgm:prSet presAssocID="{E9640F58-8B2D-4D17-B1B4-24ADC8D02BC8}" presName="childText" presStyleLbl="revTx" presStyleIdx="2" presStyleCnt="4">
        <dgm:presLayoutVars>
          <dgm:bulletEnabled val="1"/>
        </dgm:presLayoutVars>
      </dgm:prSet>
      <dgm:spPr/>
    </dgm:pt>
    <dgm:pt modelId="{C1AA3E00-9077-4177-B1AB-30214E9F7E94}" type="pres">
      <dgm:prSet presAssocID="{BD9DFB62-991B-400E-9571-E8BF8B6AC31E}" presName="parentText" presStyleLbl="node1" presStyleIdx="3" presStyleCnt="4">
        <dgm:presLayoutVars>
          <dgm:chMax val="0"/>
          <dgm:bulletEnabled val="1"/>
        </dgm:presLayoutVars>
      </dgm:prSet>
      <dgm:spPr/>
    </dgm:pt>
    <dgm:pt modelId="{5A292B64-2FC7-4BE9-9F4B-C75F8368EBD6}" type="pres">
      <dgm:prSet presAssocID="{BD9DFB62-991B-400E-9571-E8BF8B6AC31E}" presName="childText" presStyleLbl="revTx" presStyleIdx="3" presStyleCnt="4">
        <dgm:presLayoutVars>
          <dgm:bulletEnabled val="1"/>
        </dgm:presLayoutVars>
      </dgm:prSet>
      <dgm:spPr/>
    </dgm:pt>
  </dgm:ptLst>
  <dgm:cxnLst>
    <dgm:cxn modelId="{2F00070C-4837-4768-81FF-ADD8DF9F0555}" srcId="{42BACF11-AE22-424A-B5D3-0F16D5FBE15D}" destId="{F438C748-4A41-4E47-BB46-BAEE8BC23C6D}" srcOrd="0" destOrd="0" parTransId="{9C5A5217-D99D-40E8-8F94-50FC46FB933D}" sibTransId="{5B2A9AED-DB15-4770-A593-4DA21C6FA61C}"/>
    <dgm:cxn modelId="{FC819D16-F3D3-468F-ACE9-5A4C9E5CE3EE}" srcId="{42BACF11-AE22-424A-B5D3-0F16D5FBE15D}" destId="{ADD2294F-07C0-40EB-9A5A-0469C2E7C384}" srcOrd="1" destOrd="0" parTransId="{F803B917-7BD4-41EB-A1F1-F7190523FCB7}" sibTransId="{CFA4D81E-736A-4A77-BBC5-5E4FF4A0EFF1}"/>
    <dgm:cxn modelId="{85E9731E-228A-46D7-872C-DAA94C0B474D}" srcId="{42BACF11-AE22-424A-B5D3-0F16D5FBE15D}" destId="{BD9DFB62-991B-400E-9571-E8BF8B6AC31E}" srcOrd="3" destOrd="0" parTransId="{1EF3CDBD-D19F-4B37-9E90-D253235A7C2F}" sibTransId="{57E725E2-5D75-4F6E-A3AF-A5A05299BABC}"/>
    <dgm:cxn modelId="{12781721-3334-4F8B-87B2-D25CC0C1E2D2}" srcId="{ADD2294F-07C0-40EB-9A5A-0469C2E7C384}" destId="{224D1DFC-0F86-42D2-8880-9564166C734D}" srcOrd="0" destOrd="0" parTransId="{56E50888-6C63-4E16-A0D5-0F24B613CDC4}" sibTransId="{7FE21477-A6FD-4710-8CFC-87E230A0919A}"/>
    <dgm:cxn modelId="{B74EA864-B980-415F-B0FD-36EB801911DE}" type="presOf" srcId="{ADD2294F-07C0-40EB-9A5A-0469C2E7C384}" destId="{550C85A8-6843-4EC2-BE02-6710477407B6}" srcOrd="0" destOrd="0" presId="urn:microsoft.com/office/officeart/2005/8/layout/vList2"/>
    <dgm:cxn modelId="{C3488268-CBB6-4E11-A9FD-2B64A3F56B8D}" type="presOf" srcId="{E9640F58-8B2D-4D17-B1B4-24ADC8D02BC8}" destId="{5DA4251A-D186-4592-9AF3-61232AC06B27}" srcOrd="0" destOrd="0" presId="urn:microsoft.com/office/officeart/2005/8/layout/vList2"/>
    <dgm:cxn modelId="{EF6DA06A-FE65-4DB1-BC88-2812ADFEA582}" type="presOf" srcId="{224D1DFC-0F86-42D2-8880-9564166C734D}" destId="{4D5B3213-052A-4670-B16E-33C090A3B940}" srcOrd="0" destOrd="0" presId="urn:microsoft.com/office/officeart/2005/8/layout/vList2"/>
    <dgm:cxn modelId="{52316B6F-8FAC-4E27-BEF8-C33CE8BB80D8}" type="presOf" srcId="{42BACF11-AE22-424A-B5D3-0F16D5FBE15D}" destId="{F7C25E21-F5E3-4D54-936E-7C8C52B4D83A}" srcOrd="0" destOrd="0" presId="urn:microsoft.com/office/officeart/2005/8/layout/vList2"/>
    <dgm:cxn modelId="{2EF82479-690A-4075-9E45-6F0FDD18FE89}" srcId="{F438C748-4A41-4E47-BB46-BAEE8BC23C6D}" destId="{590576C8-0841-4ED6-8AC8-D1D03433A3BF}" srcOrd="0" destOrd="0" parTransId="{25A171D5-E357-4598-92D1-B65A9E25157C}" sibTransId="{3019C6C3-92D1-424C-8359-8A6E72E4FC8C}"/>
    <dgm:cxn modelId="{E654AB8B-AB33-44BF-8046-C4289054405E}" type="presOf" srcId="{C153DA78-A774-4934-BE5A-FBEE5EFE5BDF}" destId="{B7205C83-737C-4A56-AC74-80EFFEB18F03}" srcOrd="0" destOrd="0" presId="urn:microsoft.com/office/officeart/2005/8/layout/vList2"/>
    <dgm:cxn modelId="{C96A9C92-3185-4D9E-8D58-570CEDA5F4BC}" srcId="{E9640F58-8B2D-4D17-B1B4-24ADC8D02BC8}" destId="{C153DA78-A774-4934-BE5A-FBEE5EFE5BDF}" srcOrd="0" destOrd="0" parTransId="{E7077B86-8B2D-44DB-909E-5C6F8896600C}" sibTransId="{F1D8935D-EEAD-4189-ADC1-6DF363FCA05E}"/>
    <dgm:cxn modelId="{8568A3AC-0DAF-48E7-96CE-0E752DEAB6F6}" type="presOf" srcId="{590576C8-0841-4ED6-8AC8-D1D03433A3BF}" destId="{31313FC9-F265-49DD-AD9F-173EDADBB217}" srcOrd="0" destOrd="0" presId="urn:microsoft.com/office/officeart/2005/8/layout/vList2"/>
    <dgm:cxn modelId="{00F17FBE-7480-4133-9262-B3E0B91B65ED}" srcId="{42BACF11-AE22-424A-B5D3-0F16D5FBE15D}" destId="{E9640F58-8B2D-4D17-B1B4-24ADC8D02BC8}" srcOrd="2" destOrd="0" parTransId="{821D69D0-07F0-49AB-B083-FD5DE7E31DC1}" sibTransId="{0FA60C1F-89E4-4E13-A589-9DED1850EB72}"/>
    <dgm:cxn modelId="{251153DE-070B-41F6-84FA-BF0B183D6448}" srcId="{BD9DFB62-991B-400E-9571-E8BF8B6AC31E}" destId="{08AB4767-285E-49F8-ADAF-CBC107652F84}" srcOrd="0" destOrd="0" parTransId="{C9166A4E-5B01-4744-97A4-408C22A428D9}" sibTransId="{38D094A1-7F7E-4791-9E5A-C4EF7601BE4D}"/>
    <dgm:cxn modelId="{2A8783DF-46A0-4B9F-9532-E867D36E6ABC}" type="presOf" srcId="{F438C748-4A41-4E47-BB46-BAEE8BC23C6D}" destId="{2A4397E9-466D-4DF0-9BE9-ABD416BB3BBA}" srcOrd="0" destOrd="0" presId="urn:microsoft.com/office/officeart/2005/8/layout/vList2"/>
    <dgm:cxn modelId="{283F75E3-2AA2-444C-AE25-B7D6DE299B83}" type="presOf" srcId="{BD9DFB62-991B-400E-9571-E8BF8B6AC31E}" destId="{C1AA3E00-9077-4177-B1AB-30214E9F7E94}" srcOrd="0" destOrd="0" presId="urn:microsoft.com/office/officeart/2005/8/layout/vList2"/>
    <dgm:cxn modelId="{85EBD7FA-80F3-488C-9C91-011976367802}" type="presOf" srcId="{08AB4767-285E-49F8-ADAF-CBC107652F84}" destId="{5A292B64-2FC7-4BE9-9F4B-C75F8368EBD6}" srcOrd="0" destOrd="0" presId="urn:microsoft.com/office/officeart/2005/8/layout/vList2"/>
    <dgm:cxn modelId="{7A00E50A-A6AB-4F82-BD46-99A803AB09F9}" type="presParOf" srcId="{F7C25E21-F5E3-4D54-936E-7C8C52B4D83A}" destId="{2A4397E9-466D-4DF0-9BE9-ABD416BB3BBA}" srcOrd="0" destOrd="0" presId="urn:microsoft.com/office/officeart/2005/8/layout/vList2"/>
    <dgm:cxn modelId="{9046FA9A-1388-4DFD-8EB4-278124DD3401}" type="presParOf" srcId="{F7C25E21-F5E3-4D54-936E-7C8C52B4D83A}" destId="{31313FC9-F265-49DD-AD9F-173EDADBB217}" srcOrd="1" destOrd="0" presId="urn:microsoft.com/office/officeart/2005/8/layout/vList2"/>
    <dgm:cxn modelId="{F98797E4-696D-4F26-837D-AD0FFC8E3DD8}" type="presParOf" srcId="{F7C25E21-F5E3-4D54-936E-7C8C52B4D83A}" destId="{550C85A8-6843-4EC2-BE02-6710477407B6}" srcOrd="2" destOrd="0" presId="urn:microsoft.com/office/officeart/2005/8/layout/vList2"/>
    <dgm:cxn modelId="{3DBB4802-9199-48B0-A005-B14C82D41A3B}" type="presParOf" srcId="{F7C25E21-F5E3-4D54-936E-7C8C52B4D83A}" destId="{4D5B3213-052A-4670-B16E-33C090A3B940}" srcOrd="3" destOrd="0" presId="urn:microsoft.com/office/officeart/2005/8/layout/vList2"/>
    <dgm:cxn modelId="{18A5A541-89AC-4B8D-8C2D-0C990407BE88}" type="presParOf" srcId="{F7C25E21-F5E3-4D54-936E-7C8C52B4D83A}" destId="{5DA4251A-D186-4592-9AF3-61232AC06B27}" srcOrd="4" destOrd="0" presId="urn:microsoft.com/office/officeart/2005/8/layout/vList2"/>
    <dgm:cxn modelId="{2563128A-EB12-43CA-A48A-9FFA260A552D}" type="presParOf" srcId="{F7C25E21-F5E3-4D54-936E-7C8C52B4D83A}" destId="{B7205C83-737C-4A56-AC74-80EFFEB18F03}" srcOrd="5" destOrd="0" presId="urn:microsoft.com/office/officeart/2005/8/layout/vList2"/>
    <dgm:cxn modelId="{8EDA87E4-4016-4133-AA13-3C446BF69F87}" type="presParOf" srcId="{F7C25E21-F5E3-4D54-936E-7C8C52B4D83A}" destId="{C1AA3E00-9077-4177-B1AB-30214E9F7E94}" srcOrd="6" destOrd="0" presId="urn:microsoft.com/office/officeart/2005/8/layout/vList2"/>
    <dgm:cxn modelId="{EA404B0D-CF82-44E9-9789-DA720A96615C}" type="presParOf" srcId="{F7C25E21-F5E3-4D54-936E-7C8C52B4D83A}" destId="{5A292B64-2FC7-4BE9-9F4B-C75F8368EBD6}"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2BACF11-AE22-424A-B5D3-0F16D5FBE15D}"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F438C748-4A41-4E47-BB46-BAEE8BC23C6D}">
      <dgm:prSet/>
      <dgm:spPr/>
      <dgm:t>
        <a:bodyPr/>
        <a:lstStyle/>
        <a:p>
          <a:r>
            <a:rPr lang="en-US" b="1" u="sng" dirty="0"/>
            <a:t>HB76 (3</a:t>
          </a:r>
          <a:r>
            <a:rPr lang="en-US" b="1" u="sng" baseline="30000" dirty="0"/>
            <a:t>rd</a:t>
          </a:r>
          <a:r>
            <a:rPr lang="en-US" b="1" u="sng" dirty="0"/>
            <a:t> Sub) Data Center Water Transparency Amendment: :</a:t>
          </a:r>
          <a:endParaRPr lang="en-US" dirty="0"/>
        </a:p>
      </dgm:t>
    </dgm:pt>
    <dgm:pt modelId="{9C5A5217-D99D-40E8-8F94-50FC46FB933D}" type="parTrans" cxnId="{2F00070C-4837-4768-81FF-ADD8DF9F0555}">
      <dgm:prSet/>
      <dgm:spPr/>
      <dgm:t>
        <a:bodyPr/>
        <a:lstStyle/>
        <a:p>
          <a:endParaRPr lang="en-US"/>
        </a:p>
      </dgm:t>
    </dgm:pt>
    <dgm:pt modelId="{5B2A9AED-DB15-4770-A593-4DA21C6FA61C}" type="sibTrans" cxnId="{2F00070C-4837-4768-81FF-ADD8DF9F0555}">
      <dgm:prSet/>
      <dgm:spPr/>
      <dgm:t>
        <a:bodyPr/>
        <a:lstStyle/>
        <a:p>
          <a:endParaRPr lang="en-US"/>
        </a:p>
      </dgm:t>
    </dgm:pt>
    <dgm:pt modelId="{590576C8-0841-4ED6-8AC8-D1D03433A3BF}">
      <dgm:prSet/>
      <dgm:spPr/>
      <dgm:t>
        <a:bodyPr/>
        <a:lstStyle/>
        <a:p>
          <a:r>
            <a:rPr lang="en-US" dirty="0"/>
            <a:t>Imposes new reporting requirements on large data centers (75 AF or more per year and at least one facility greater than 10,000 </a:t>
          </a:r>
          <a:r>
            <a:rPr lang="en-US" dirty="0" err="1"/>
            <a:t>sqft</a:t>
          </a:r>
          <a:r>
            <a:rPr lang="en-US" dirty="0"/>
            <a:t>).  Must notify Div Water Rights and Water Quality in planning phase and local water supplier at least 90 days before construction begins.</a:t>
          </a:r>
        </a:p>
      </dgm:t>
    </dgm:pt>
    <dgm:pt modelId="{25A171D5-E357-4598-92D1-B65A9E25157C}" type="parTrans" cxnId="{2EF82479-690A-4075-9E45-6F0FDD18FE89}">
      <dgm:prSet/>
      <dgm:spPr/>
      <dgm:t>
        <a:bodyPr/>
        <a:lstStyle/>
        <a:p>
          <a:endParaRPr lang="en-US"/>
        </a:p>
      </dgm:t>
    </dgm:pt>
    <dgm:pt modelId="{3019C6C3-92D1-424C-8359-8A6E72E4FC8C}" type="sibTrans" cxnId="{2EF82479-690A-4075-9E45-6F0FDD18FE89}">
      <dgm:prSet/>
      <dgm:spPr/>
      <dgm:t>
        <a:bodyPr/>
        <a:lstStyle/>
        <a:p>
          <a:endParaRPr lang="en-US"/>
        </a:p>
      </dgm:t>
    </dgm:pt>
    <dgm:pt modelId="{ADD2294F-07C0-40EB-9A5A-0469C2E7C384}">
      <dgm:prSet/>
      <dgm:spPr/>
      <dgm:t>
        <a:bodyPr/>
        <a:lstStyle/>
        <a:p>
          <a:r>
            <a:rPr lang="en-US" b="1" u="sng" dirty="0"/>
            <a:t>SB46 Water Wise Landscaping Amendments:</a:t>
          </a:r>
          <a:endParaRPr lang="en-US" dirty="0"/>
        </a:p>
      </dgm:t>
    </dgm:pt>
    <dgm:pt modelId="{F803B917-7BD4-41EB-A1F1-F7190523FCB7}" type="parTrans" cxnId="{FC819D16-F3D3-468F-ACE9-5A4C9E5CE3EE}">
      <dgm:prSet/>
      <dgm:spPr/>
      <dgm:t>
        <a:bodyPr/>
        <a:lstStyle/>
        <a:p>
          <a:endParaRPr lang="en-US"/>
        </a:p>
      </dgm:t>
    </dgm:pt>
    <dgm:pt modelId="{CFA4D81E-736A-4A77-BBC5-5E4FF4A0EFF1}" type="sibTrans" cxnId="{FC819D16-F3D3-468F-ACE9-5A4C9E5CE3EE}">
      <dgm:prSet/>
      <dgm:spPr/>
      <dgm:t>
        <a:bodyPr/>
        <a:lstStyle/>
        <a:p>
          <a:endParaRPr lang="en-US"/>
        </a:p>
      </dgm:t>
    </dgm:pt>
    <dgm:pt modelId="{224D1DFC-0F86-42D2-8880-9564166C734D}">
      <dgm:prSet/>
      <dgm:spPr/>
      <dgm:t>
        <a:bodyPr/>
        <a:lstStyle/>
        <a:p>
          <a:r>
            <a:rPr lang="en-US" dirty="0"/>
            <a:t>Strengthens water efficiency standards. Limits the amount of “non-functional” turf at a state facility to 20% of landscaped grounds.  Restricts overhead spray during the day and facilities built after 5/6/26 would be required to use water-wise landscaping and include </a:t>
          </a:r>
          <a:r>
            <a:rPr lang="en-US" dirty="0" err="1"/>
            <a:t>canopoy</a:t>
          </a:r>
          <a:r>
            <a:rPr lang="en-US" dirty="0"/>
            <a:t> coverage of at least 50%.</a:t>
          </a:r>
        </a:p>
      </dgm:t>
    </dgm:pt>
    <dgm:pt modelId="{56E50888-6C63-4E16-A0D5-0F24B613CDC4}" type="parTrans" cxnId="{12781721-3334-4F8B-87B2-D25CC0C1E2D2}">
      <dgm:prSet/>
      <dgm:spPr/>
      <dgm:t>
        <a:bodyPr/>
        <a:lstStyle/>
        <a:p>
          <a:endParaRPr lang="en-US"/>
        </a:p>
      </dgm:t>
    </dgm:pt>
    <dgm:pt modelId="{7FE21477-A6FD-4710-8CFC-87E230A0919A}" type="sibTrans" cxnId="{12781721-3334-4F8B-87B2-D25CC0C1E2D2}">
      <dgm:prSet/>
      <dgm:spPr/>
      <dgm:t>
        <a:bodyPr/>
        <a:lstStyle/>
        <a:p>
          <a:endParaRPr lang="en-US"/>
        </a:p>
      </dgm:t>
    </dgm:pt>
    <dgm:pt modelId="{E9640F58-8B2D-4D17-B1B4-24ADC8D02BC8}">
      <dgm:prSet/>
      <dgm:spPr/>
      <dgm:t>
        <a:bodyPr/>
        <a:lstStyle/>
        <a:p>
          <a:r>
            <a:rPr lang="en-US" b="1" u="sng" dirty="0"/>
            <a:t>SB252 (1</a:t>
          </a:r>
          <a:r>
            <a:rPr lang="en-US" b="1" u="sng" baseline="30000" dirty="0"/>
            <a:t>st</a:t>
          </a:r>
          <a:r>
            <a:rPr lang="en-US" b="1" u="sng" dirty="0"/>
            <a:t> Sub) Water Usage at State-owned Facilities Amendments:</a:t>
          </a:r>
          <a:endParaRPr lang="en-US" dirty="0"/>
        </a:p>
      </dgm:t>
    </dgm:pt>
    <dgm:pt modelId="{821D69D0-07F0-49AB-B083-FD5DE7E31DC1}" type="parTrans" cxnId="{00F17FBE-7480-4133-9262-B3E0B91B65ED}">
      <dgm:prSet/>
      <dgm:spPr/>
      <dgm:t>
        <a:bodyPr/>
        <a:lstStyle/>
        <a:p>
          <a:endParaRPr lang="en-US"/>
        </a:p>
      </dgm:t>
    </dgm:pt>
    <dgm:pt modelId="{0FA60C1F-89E4-4E13-A589-9DED1850EB72}" type="sibTrans" cxnId="{00F17FBE-7480-4133-9262-B3E0B91B65ED}">
      <dgm:prSet/>
      <dgm:spPr/>
      <dgm:t>
        <a:bodyPr/>
        <a:lstStyle/>
        <a:p>
          <a:endParaRPr lang="en-US"/>
        </a:p>
      </dgm:t>
    </dgm:pt>
    <dgm:pt modelId="{C153DA78-A774-4934-BE5A-FBEE5EFE5BDF}">
      <dgm:prSet/>
      <dgm:spPr/>
      <dgm:t>
        <a:bodyPr/>
        <a:lstStyle/>
        <a:p>
          <a:r>
            <a:rPr lang="en-US" dirty="0"/>
            <a:t>Requires state agencies to take action on efficient irrigation practices and use of low water turf. Directs the Division of Facilities Construction and </a:t>
          </a:r>
          <a:r>
            <a:rPr lang="en-US" dirty="0" err="1"/>
            <a:t>Mgmt</a:t>
          </a:r>
          <a:r>
            <a:rPr lang="en-US" dirty="0"/>
            <a:t> to audit irrigation systems.</a:t>
          </a:r>
        </a:p>
      </dgm:t>
    </dgm:pt>
    <dgm:pt modelId="{E7077B86-8B2D-44DB-909E-5C6F8896600C}" type="parTrans" cxnId="{C96A9C92-3185-4D9E-8D58-570CEDA5F4BC}">
      <dgm:prSet/>
      <dgm:spPr/>
      <dgm:t>
        <a:bodyPr/>
        <a:lstStyle/>
        <a:p>
          <a:endParaRPr lang="en-US"/>
        </a:p>
      </dgm:t>
    </dgm:pt>
    <dgm:pt modelId="{F1D8935D-EEAD-4189-ADC1-6DF363FCA05E}" type="sibTrans" cxnId="{C96A9C92-3185-4D9E-8D58-570CEDA5F4BC}">
      <dgm:prSet/>
      <dgm:spPr/>
      <dgm:t>
        <a:bodyPr/>
        <a:lstStyle/>
        <a:p>
          <a:endParaRPr lang="en-US"/>
        </a:p>
      </dgm:t>
    </dgm:pt>
    <dgm:pt modelId="{BD9DFB62-991B-400E-9571-E8BF8B6AC31E}">
      <dgm:prSet/>
      <dgm:spPr/>
      <dgm:t>
        <a:bodyPr/>
        <a:lstStyle/>
        <a:p>
          <a:r>
            <a:rPr lang="en-US" b="1" u="sng" dirty="0"/>
            <a:t>HB473 (2</a:t>
          </a:r>
          <a:r>
            <a:rPr lang="en-US" b="1" u="sng" baseline="30000" dirty="0"/>
            <a:t>nd</a:t>
          </a:r>
          <a:r>
            <a:rPr lang="en-US" b="1" u="sng" dirty="0"/>
            <a:t> Sub) Colorado River Authority Amendments: </a:t>
          </a:r>
          <a:endParaRPr lang="en-US" dirty="0"/>
        </a:p>
      </dgm:t>
    </dgm:pt>
    <dgm:pt modelId="{1EF3CDBD-D19F-4B37-9E90-D253235A7C2F}" type="parTrans" cxnId="{85E9731E-228A-46D7-872C-DAA94C0B474D}">
      <dgm:prSet/>
      <dgm:spPr/>
      <dgm:t>
        <a:bodyPr/>
        <a:lstStyle/>
        <a:p>
          <a:endParaRPr lang="en-US"/>
        </a:p>
      </dgm:t>
    </dgm:pt>
    <dgm:pt modelId="{57E725E2-5D75-4F6E-A3AF-A5A05299BABC}" type="sibTrans" cxnId="{85E9731E-228A-46D7-872C-DAA94C0B474D}">
      <dgm:prSet/>
      <dgm:spPr/>
      <dgm:t>
        <a:bodyPr/>
        <a:lstStyle/>
        <a:p>
          <a:endParaRPr lang="en-US"/>
        </a:p>
      </dgm:t>
    </dgm:pt>
    <dgm:pt modelId="{08AB4767-285E-49F8-ADAF-CBC107652F84}">
      <dgm:prSet/>
      <dgm:spPr/>
      <dgm:t>
        <a:bodyPr/>
        <a:lstStyle/>
        <a:p>
          <a:r>
            <a:rPr lang="en-US" dirty="0"/>
            <a:t>Moves the Authority from  Gov’s office to Dept of Natural Resources.  Amends membership to include conservancy district and makes other changes to expand powers and address operation of the authority.</a:t>
          </a:r>
        </a:p>
      </dgm:t>
    </dgm:pt>
    <dgm:pt modelId="{C9166A4E-5B01-4744-97A4-408C22A428D9}" type="parTrans" cxnId="{251153DE-070B-41F6-84FA-BF0B183D6448}">
      <dgm:prSet/>
      <dgm:spPr/>
      <dgm:t>
        <a:bodyPr/>
        <a:lstStyle/>
        <a:p>
          <a:endParaRPr lang="en-US"/>
        </a:p>
      </dgm:t>
    </dgm:pt>
    <dgm:pt modelId="{38D094A1-7F7E-4791-9E5A-C4EF7601BE4D}" type="sibTrans" cxnId="{251153DE-070B-41F6-84FA-BF0B183D6448}">
      <dgm:prSet/>
      <dgm:spPr/>
      <dgm:t>
        <a:bodyPr/>
        <a:lstStyle/>
        <a:p>
          <a:endParaRPr lang="en-US"/>
        </a:p>
      </dgm:t>
    </dgm:pt>
    <dgm:pt modelId="{38844759-ECC1-4FEE-9680-3FEDF9441807}">
      <dgm:prSet/>
      <dgm:spPr/>
      <dgm:t>
        <a:bodyPr/>
        <a:lstStyle/>
        <a:p>
          <a:r>
            <a:rPr lang="en-US" b="1" u="sng" dirty="0"/>
            <a:t>HCR9 (2</a:t>
          </a:r>
          <a:r>
            <a:rPr lang="en-US" b="1" u="sng" baseline="30000" dirty="0"/>
            <a:t>nd</a:t>
          </a:r>
          <a:r>
            <a:rPr lang="en-US" b="1" u="sng" dirty="0"/>
            <a:t> Sub) Concurrent Resolution Addressing the Great Salt Lake: </a:t>
          </a:r>
          <a:endParaRPr lang="en-US" dirty="0"/>
        </a:p>
      </dgm:t>
    </dgm:pt>
    <dgm:pt modelId="{192FCF3E-CFAA-4D5B-AC0C-2D6A69EE37C8}" type="parTrans" cxnId="{ACB74B69-0B7E-42E5-8961-63074BABC961}">
      <dgm:prSet/>
      <dgm:spPr/>
      <dgm:t>
        <a:bodyPr/>
        <a:lstStyle/>
        <a:p>
          <a:endParaRPr lang="en-US"/>
        </a:p>
      </dgm:t>
    </dgm:pt>
    <dgm:pt modelId="{7FDC840B-E98A-414D-B25D-1A329BA0E863}" type="sibTrans" cxnId="{ACB74B69-0B7E-42E5-8961-63074BABC961}">
      <dgm:prSet/>
      <dgm:spPr/>
      <dgm:t>
        <a:bodyPr/>
        <a:lstStyle/>
        <a:p>
          <a:endParaRPr lang="en-US"/>
        </a:p>
      </dgm:t>
    </dgm:pt>
    <dgm:pt modelId="{A0C019C5-135B-454D-84A6-476A777E2A6F}">
      <dgm:prSet/>
      <dgm:spPr/>
      <dgm:t>
        <a:bodyPr/>
        <a:lstStyle/>
        <a:p>
          <a:r>
            <a:rPr lang="en-US" dirty="0"/>
            <a:t>Discusses importance of GSL and it’s decline.  Addresses states efforts and urges federal govt to provide assistance.</a:t>
          </a:r>
        </a:p>
      </dgm:t>
    </dgm:pt>
    <dgm:pt modelId="{39DF8E25-0CE0-4B3B-ADCA-20A5A8500036}" type="parTrans" cxnId="{89268B74-B52C-46B4-AA0F-1BD4CFB5DAA3}">
      <dgm:prSet/>
      <dgm:spPr/>
      <dgm:t>
        <a:bodyPr/>
        <a:lstStyle/>
        <a:p>
          <a:endParaRPr lang="en-US"/>
        </a:p>
      </dgm:t>
    </dgm:pt>
    <dgm:pt modelId="{B01D18E3-02AB-4501-948A-0680D2DAB5FA}" type="sibTrans" cxnId="{89268B74-B52C-46B4-AA0F-1BD4CFB5DAA3}">
      <dgm:prSet/>
      <dgm:spPr/>
      <dgm:t>
        <a:bodyPr/>
        <a:lstStyle/>
        <a:p>
          <a:endParaRPr lang="en-US"/>
        </a:p>
      </dgm:t>
    </dgm:pt>
    <dgm:pt modelId="{F7C25E21-F5E3-4D54-936E-7C8C52B4D83A}" type="pres">
      <dgm:prSet presAssocID="{42BACF11-AE22-424A-B5D3-0F16D5FBE15D}" presName="linear" presStyleCnt="0">
        <dgm:presLayoutVars>
          <dgm:animLvl val="lvl"/>
          <dgm:resizeHandles val="exact"/>
        </dgm:presLayoutVars>
      </dgm:prSet>
      <dgm:spPr/>
    </dgm:pt>
    <dgm:pt modelId="{2A4397E9-466D-4DF0-9BE9-ABD416BB3BBA}" type="pres">
      <dgm:prSet presAssocID="{F438C748-4A41-4E47-BB46-BAEE8BC23C6D}" presName="parentText" presStyleLbl="node1" presStyleIdx="0" presStyleCnt="5">
        <dgm:presLayoutVars>
          <dgm:chMax val="0"/>
          <dgm:bulletEnabled val="1"/>
        </dgm:presLayoutVars>
      </dgm:prSet>
      <dgm:spPr/>
    </dgm:pt>
    <dgm:pt modelId="{31313FC9-F265-49DD-AD9F-173EDADBB217}" type="pres">
      <dgm:prSet presAssocID="{F438C748-4A41-4E47-BB46-BAEE8BC23C6D}" presName="childText" presStyleLbl="revTx" presStyleIdx="0" presStyleCnt="5">
        <dgm:presLayoutVars>
          <dgm:bulletEnabled val="1"/>
        </dgm:presLayoutVars>
      </dgm:prSet>
      <dgm:spPr/>
    </dgm:pt>
    <dgm:pt modelId="{550C85A8-6843-4EC2-BE02-6710477407B6}" type="pres">
      <dgm:prSet presAssocID="{ADD2294F-07C0-40EB-9A5A-0469C2E7C384}" presName="parentText" presStyleLbl="node1" presStyleIdx="1" presStyleCnt="5">
        <dgm:presLayoutVars>
          <dgm:chMax val="0"/>
          <dgm:bulletEnabled val="1"/>
        </dgm:presLayoutVars>
      </dgm:prSet>
      <dgm:spPr/>
    </dgm:pt>
    <dgm:pt modelId="{4D5B3213-052A-4670-B16E-33C090A3B940}" type="pres">
      <dgm:prSet presAssocID="{ADD2294F-07C0-40EB-9A5A-0469C2E7C384}" presName="childText" presStyleLbl="revTx" presStyleIdx="1" presStyleCnt="5">
        <dgm:presLayoutVars>
          <dgm:bulletEnabled val="1"/>
        </dgm:presLayoutVars>
      </dgm:prSet>
      <dgm:spPr/>
    </dgm:pt>
    <dgm:pt modelId="{5DA4251A-D186-4592-9AF3-61232AC06B27}" type="pres">
      <dgm:prSet presAssocID="{E9640F58-8B2D-4D17-B1B4-24ADC8D02BC8}" presName="parentText" presStyleLbl="node1" presStyleIdx="2" presStyleCnt="5">
        <dgm:presLayoutVars>
          <dgm:chMax val="0"/>
          <dgm:bulletEnabled val="1"/>
        </dgm:presLayoutVars>
      </dgm:prSet>
      <dgm:spPr/>
    </dgm:pt>
    <dgm:pt modelId="{B7205C83-737C-4A56-AC74-80EFFEB18F03}" type="pres">
      <dgm:prSet presAssocID="{E9640F58-8B2D-4D17-B1B4-24ADC8D02BC8}" presName="childText" presStyleLbl="revTx" presStyleIdx="2" presStyleCnt="5">
        <dgm:presLayoutVars>
          <dgm:bulletEnabled val="1"/>
        </dgm:presLayoutVars>
      </dgm:prSet>
      <dgm:spPr/>
    </dgm:pt>
    <dgm:pt modelId="{C1AA3E00-9077-4177-B1AB-30214E9F7E94}" type="pres">
      <dgm:prSet presAssocID="{BD9DFB62-991B-400E-9571-E8BF8B6AC31E}" presName="parentText" presStyleLbl="node1" presStyleIdx="3" presStyleCnt="5">
        <dgm:presLayoutVars>
          <dgm:chMax val="0"/>
          <dgm:bulletEnabled val="1"/>
        </dgm:presLayoutVars>
      </dgm:prSet>
      <dgm:spPr/>
    </dgm:pt>
    <dgm:pt modelId="{5A292B64-2FC7-4BE9-9F4B-C75F8368EBD6}" type="pres">
      <dgm:prSet presAssocID="{BD9DFB62-991B-400E-9571-E8BF8B6AC31E}" presName="childText" presStyleLbl="revTx" presStyleIdx="3" presStyleCnt="5">
        <dgm:presLayoutVars>
          <dgm:bulletEnabled val="1"/>
        </dgm:presLayoutVars>
      </dgm:prSet>
      <dgm:spPr/>
    </dgm:pt>
    <dgm:pt modelId="{F4ADCC5B-3886-42FC-A531-7717F861090D}" type="pres">
      <dgm:prSet presAssocID="{38844759-ECC1-4FEE-9680-3FEDF9441807}" presName="parentText" presStyleLbl="node1" presStyleIdx="4" presStyleCnt="5">
        <dgm:presLayoutVars>
          <dgm:chMax val="0"/>
          <dgm:bulletEnabled val="1"/>
        </dgm:presLayoutVars>
      </dgm:prSet>
      <dgm:spPr/>
    </dgm:pt>
    <dgm:pt modelId="{E7737175-E29A-49CC-A8C3-FFB73E0C9916}" type="pres">
      <dgm:prSet presAssocID="{38844759-ECC1-4FEE-9680-3FEDF9441807}" presName="childText" presStyleLbl="revTx" presStyleIdx="4" presStyleCnt="5">
        <dgm:presLayoutVars>
          <dgm:bulletEnabled val="1"/>
        </dgm:presLayoutVars>
      </dgm:prSet>
      <dgm:spPr/>
    </dgm:pt>
  </dgm:ptLst>
  <dgm:cxnLst>
    <dgm:cxn modelId="{2F00070C-4837-4768-81FF-ADD8DF9F0555}" srcId="{42BACF11-AE22-424A-B5D3-0F16D5FBE15D}" destId="{F438C748-4A41-4E47-BB46-BAEE8BC23C6D}" srcOrd="0" destOrd="0" parTransId="{9C5A5217-D99D-40E8-8F94-50FC46FB933D}" sibTransId="{5B2A9AED-DB15-4770-A593-4DA21C6FA61C}"/>
    <dgm:cxn modelId="{FC819D16-F3D3-468F-ACE9-5A4C9E5CE3EE}" srcId="{42BACF11-AE22-424A-B5D3-0F16D5FBE15D}" destId="{ADD2294F-07C0-40EB-9A5A-0469C2E7C384}" srcOrd="1" destOrd="0" parTransId="{F803B917-7BD4-41EB-A1F1-F7190523FCB7}" sibTransId="{CFA4D81E-736A-4A77-BBC5-5E4FF4A0EFF1}"/>
    <dgm:cxn modelId="{FAC88619-8774-43A5-A524-303E899EA669}" type="presOf" srcId="{38844759-ECC1-4FEE-9680-3FEDF9441807}" destId="{F4ADCC5B-3886-42FC-A531-7717F861090D}" srcOrd="0" destOrd="0" presId="urn:microsoft.com/office/officeart/2005/8/layout/vList2"/>
    <dgm:cxn modelId="{85E9731E-228A-46D7-872C-DAA94C0B474D}" srcId="{42BACF11-AE22-424A-B5D3-0F16D5FBE15D}" destId="{BD9DFB62-991B-400E-9571-E8BF8B6AC31E}" srcOrd="3" destOrd="0" parTransId="{1EF3CDBD-D19F-4B37-9E90-D253235A7C2F}" sibTransId="{57E725E2-5D75-4F6E-A3AF-A5A05299BABC}"/>
    <dgm:cxn modelId="{12781721-3334-4F8B-87B2-D25CC0C1E2D2}" srcId="{ADD2294F-07C0-40EB-9A5A-0469C2E7C384}" destId="{224D1DFC-0F86-42D2-8880-9564166C734D}" srcOrd="0" destOrd="0" parTransId="{56E50888-6C63-4E16-A0D5-0F24B613CDC4}" sibTransId="{7FE21477-A6FD-4710-8CFC-87E230A0919A}"/>
    <dgm:cxn modelId="{B74EA864-B980-415F-B0FD-36EB801911DE}" type="presOf" srcId="{ADD2294F-07C0-40EB-9A5A-0469C2E7C384}" destId="{550C85A8-6843-4EC2-BE02-6710477407B6}" srcOrd="0" destOrd="0" presId="urn:microsoft.com/office/officeart/2005/8/layout/vList2"/>
    <dgm:cxn modelId="{C3488268-CBB6-4E11-A9FD-2B64A3F56B8D}" type="presOf" srcId="{E9640F58-8B2D-4D17-B1B4-24ADC8D02BC8}" destId="{5DA4251A-D186-4592-9AF3-61232AC06B27}" srcOrd="0" destOrd="0" presId="urn:microsoft.com/office/officeart/2005/8/layout/vList2"/>
    <dgm:cxn modelId="{ACB74B69-0B7E-42E5-8961-63074BABC961}" srcId="{42BACF11-AE22-424A-B5D3-0F16D5FBE15D}" destId="{38844759-ECC1-4FEE-9680-3FEDF9441807}" srcOrd="4" destOrd="0" parTransId="{192FCF3E-CFAA-4D5B-AC0C-2D6A69EE37C8}" sibTransId="{7FDC840B-E98A-414D-B25D-1A329BA0E863}"/>
    <dgm:cxn modelId="{EF6DA06A-FE65-4DB1-BC88-2812ADFEA582}" type="presOf" srcId="{224D1DFC-0F86-42D2-8880-9564166C734D}" destId="{4D5B3213-052A-4670-B16E-33C090A3B940}" srcOrd="0" destOrd="0" presId="urn:microsoft.com/office/officeart/2005/8/layout/vList2"/>
    <dgm:cxn modelId="{52316B6F-8FAC-4E27-BEF8-C33CE8BB80D8}" type="presOf" srcId="{42BACF11-AE22-424A-B5D3-0F16D5FBE15D}" destId="{F7C25E21-F5E3-4D54-936E-7C8C52B4D83A}" srcOrd="0" destOrd="0" presId="urn:microsoft.com/office/officeart/2005/8/layout/vList2"/>
    <dgm:cxn modelId="{89268B74-B52C-46B4-AA0F-1BD4CFB5DAA3}" srcId="{38844759-ECC1-4FEE-9680-3FEDF9441807}" destId="{A0C019C5-135B-454D-84A6-476A777E2A6F}" srcOrd="0" destOrd="0" parTransId="{39DF8E25-0CE0-4B3B-ADCA-20A5A8500036}" sibTransId="{B01D18E3-02AB-4501-948A-0680D2DAB5FA}"/>
    <dgm:cxn modelId="{2EF82479-690A-4075-9E45-6F0FDD18FE89}" srcId="{F438C748-4A41-4E47-BB46-BAEE8BC23C6D}" destId="{590576C8-0841-4ED6-8AC8-D1D03433A3BF}" srcOrd="0" destOrd="0" parTransId="{25A171D5-E357-4598-92D1-B65A9E25157C}" sibTransId="{3019C6C3-92D1-424C-8359-8A6E72E4FC8C}"/>
    <dgm:cxn modelId="{E654AB8B-AB33-44BF-8046-C4289054405E}" type="presOf" srcId="{C153DA78-A774-4934-BE5A-FBEE5EFE5BDF}" destId="{B7205C83-737C-4A56-AC74-80EFFEB18F03}" srcOrd="0" destOrd="0" presId="urn:microsoft.com/office/officeart/2005/8/layout/vList2"/>
    <dgm:cxn modelId="{C96A9C92-3185-4D9E-8D58-570CEDA5F4BC}" srcId="{E9640F58-8B2D-4D17-B1B4-24ADC8D02BC8}" destId="{C153DA78-A774-4934-BE5A-FBEE5EFE5BDF}" srcOrd="0" destOrd="0" parTransId="{E7077B86-8B2D-44DB-909E-5C6F8896600C}" sibTransId="{F1D8935D-EEAD-4189-ADC1-6DF363FCA05E}"/>
    <dgm:cxn modelId="{8568A3AC-0DAF-48E7-96CE-0E752DEAB6F6}" type="presOf" srcId="{590576C8-0841-4ED6-8AC8-D1D03433A3BF}" destId="{31313FC9-F265-49DD-AD9F-173EDADBB217}" srcOrd="0" destOrd="0" presId="urn:microsoft.com/office/officeart/2005/8/layout/vList2"/>
    <dgm:cxn modelId="{FE0BF3B2-4F5D-46D1-922A-53332DF166C3}" type="presOf" srcId="{A0C019C5-135B-454D-84A6-476A777E2A6F}" destId="{E7737175-E29A-49CC-A8C3-FFB73E0C9916}" srcOrd="0" destOrd="0" presId="urn:microsoft.com/office/officeart/2005/8/layout/vList2"/>
    <dgm:cxn modelId="{00F17FBE-7480-4133-9262-B3E0B91B65ED}" srcId="{42BACF11-AE22-424A-B5D3-0F16D5FBE15D}" destId="{E9640F58-8B2D-4D17-B1B4-24ADC8D02BC8}" srcOrd="2" destOrd="0" parTransId="{821D69D0-07F0-49AB-B083-FD5DE7E31DC1}" sibTransId="{0FA60C1F-89E4-4E13-A589-9DED1850EB72}"/>
    <dgm:cxn modelId="{251153DE-070B-41F6-84FA-BF0B183D6448}" srcId="{BD9DFB62-991B-400E-9571-E8BF8B6AC31E}" destId="{08AB4767-285E-49F8-ADAF-CBC107652F84}" srcOrd="0" destOrd="0" parTransId="{C9166A4E-5B01-4744-97A4-408C22A428D9}" sibTransId="{38D094A1-7F7E-4791-9E5A-C4EF7601BE4D}"/>
    <dgm:cxn modelId="{2A8783DF-46A0-4B9F-9532-E867D36E6ABC}" type="presOf" srcId="{F438C748-4A41-4E47-BB46-BAEE8BC23C6D}" destId="{2A4397E9-466D-4DF0-9BE9-ABD416BB3BBA}" srcOrd="0" destOrd="0" presId="urn:microsoft.com/office/officeart/2005/8/layout/vList2"/>
    <dgm:cxn modelId="{283F75E3-2AA2-444C-AE25-B7D6DE299B83}" type="presOf" srcId="{BD9DFB62-991B-400E-9571-E8BF8B6AC31E}" destId="{C1AA3E00-9077-4177-B1AB-30214E9F7E94}" srcOrd="0" destOrd="0" presId="urn:microsoft.com/office/officeart/2005/8/layout/vList2"/>
    <dgm:cxn modelId="{85EBD7FA-80F3-488C-9C91-011976367802}" type="presOf" srcId="{08AB4767-285E-49F8-ADAF-CBC107652F84}" destId="{5A292B64-2FC7-4BE9-9F4B-C75F8368EBD6}" srcOrd="0" destOrd="0" presId="urn:microsoft.com/office/officeart/2005/8/layout/vList2"/>
    <dgm:cxn modelId="{7A00E50A-A6AB-4F82-BD46-99A803AB09F9}" type="presParOf" srcId="{F7C25E21-F5E3-4D54-936E-7C8C52B4D83A}" destId="{2A4397E9-466D-4DF0-9BE9-ABD416BB3BBA}" srcOrd="0" destOrd="0" presId="urn:microsoft.com/office/officeart/2005/8/layout/vList2"/>
    <dgm:cxn modelId="{9046FA9A-1388-4DFD-8EB4-278124DD3401}" type="presParOf" srcId="{F7C25E21-F5E3-4D54-936E-7C8C52B4D83A}" destId="{31313FC9-F265-49DD-AD9F-173EDADBB217}" srcOrd="1" destOrd="0" presId="urn:microsoft.com/office/officeart/2005/8/layout/vList2"/>
    <dgm:cxn modelId="{F98797E4-696D-4F26-837D-AD0FFC8E3DD8}" type="presParOf" srcId="{F7C25E21-F5E3-4D54-936E-7C8C52B4D83A}" destId="{550C85A8-6843-4EC2-BE02-6710477407B6}" srcOrd="2" destOrd="0" presId="urn:microsoft.com/office/officeart/2005/8/layout/vList2"/>
    <dgm:cxn modelId="{3DBB4802-9199-48B0-A005-B14C82D41A3B}" type="presParOf" srcId="{F7C25E21-F5E3-4D54-936E-7C8C52B4D83A}" destId="{4D5B3213-052A-4670-B16E-33C090A3B940}" srcOrd="3" destOrd="0" presId="urn:microsoft.com/office/officeart/2005/8/layout/vList2"/>
    <dgm:cxn modelId="{18A5A541-89AC-4B8D-8C2D-0C990407BE88}" type="presParOf" srcId="{F7C25E21-F5E3-4D54-936E-7C8C52B4D83A}" destId="{5DA4251A-D186-4592-9AF3-61232AC06B27}" srcOrd="4" destOrd="0" presId="urn:microsoft.com/office/officeart/2005/8/layout/vList2"/>
    <dgm:cxn modelId="{2563128A-EB12-43CA-A48A-9FFA260A552D}" type="presParOf" srcId="{F7C25E21-F5E3-4D54-936E-7C8C52B4D83A}" destId="{B7205C83-737C-4A56-AC74-80EFFEB18F03}" srcOrd="5" destOrd="0" presId="urn:microsoft.com/office/officeart/2005/8/layout/vList2"/>
    <dgm:cxn modelId="{8EDA87E4-4016-4133-AA13-3C446BF69F87}" type="presParOf" srcId="{F7C25E21-F5E3-4D54-936E-7C8C52B4D83A}" destId="{C1AA3E00-9077-4177-B1AB-30214E9F7E94}" srcOrd="6" destOrd="0" presId="urn:microsoft.com/office/officeart/2005/8/layout/vList2"/>
    <dgm:cxn modelId="{EA404B0D-CF82-44E9-9789-DA720A96615C}" type="presParOf" srcId="{F7C25E21-F5E3-4D54-936E-7C8C52B4D83A}" destId="{5A292B64-2FC7-4BE9-9F4B-C75F8368EBD6}" srcOrd="7" destOrd="0" presId="urn:microsoft.com/office/officeart/2005/8/layout/vList2"/>
    <dgm:cxn modelId="{971077D7-E3E3-4B2F-98ED-CD7DAF28C5D2}" type="presParOf" srcId="{F7C25E21-F5E3-4D54-936E-7C8C52B4D83A}" destId="{F4ADCC5B-3886-42FC-A531-7717F861090D}" srcOrd="8" destOrd="0" presId="urn:microsoft.com/office/officeart/2005/8/layout/vList2"/>
    <dgm:cxn modelId="{2B6454D7-F7D7-4966-BA74-8ABFDF84D715}" type="presParOf" srcId="{F7C25E21-F5E3-4D54-936E-7C8C52B4D83A}" destId="{E7737175-E29A-49CC-A8C3-FFB73E0C9916}"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2BACF11-AE22-424A-B5D3-0F16D5FBE15D}"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F438C748-4A41-4E47-BB46-BAEE8BC23C6D}">
      <dgm:prSet/>
      <dgm:spPr/>
      <dgm:t>
        <a:bodyPr/>
        <a:lstStyle/>
        <a:p>
          <a:r>
            <a:rPr lang="en-US" b="1" u="sng" dirty="0"/>
            <a:t>HB450 (5</a:t>
          </a:r>
          <a:r>
            <a:rPr lang="en-US" b="1" u="sng" baseline="30000" dirty="0"/>
            <a:t>th</a:t>
          </a:r>
          <a:r>
            <a:rPr lang="en-US" b="1" u="sng" dirty="0"/>
            <a:t> Sub) Data Privacy Amendments:</a:t>
          </a:r>
          <a:endParaRPr lang="en-US" dirty="0"/>
        </a:p>
      </dgm:t>
    </dgm:pt>
    <dgm:pt modelId="{9C5A5217-D99D-40E8-8F94-50FC46FB933D}" type="parTrans" cxnId="{2F00070C-4837-4768-81FF-ADD8DF9F0555}">
      <dgm:prSet/>
      <dgm:spPr/>
      <dgm:t>
        <a:bodyPr/>
        <a:lstStyle/>
        <a:p>
          <a:endParaRPr lang="en-US"/>
        </a:p>
      </dgm:t>
    </dgm:pt>
    <dgm:pt modelId="{5B2A9AED-DB15-4770-A593-4DA21C6FA61C}" type="sibTrans" cxnId="{2F00070C-4837-4768-81FF-ADD8DF9F0555}">
      <dgm:prSet/>
      <dgm:spPr/>
      <dgm:t>
        <a:bodyPr/>
        <a:lstStyle/>
        <a:p>
          <a:endParaRPr lang="en-US"/>
        </a:p>
      </dgm:t>
    </dgm:pt>
    <dgm:pt modelId="{590576C8-0841-4ED6-8AC8-D1D03433A3BF}">
      <dgm:prSet/>
      <dgm:spPr/>
      <dgm:t>
        <a:bodyPr/>
        <a:lstStyle/>
        <a:p>
          <a:r>
            <a:rPr lang="en-US" dirty="0"/>
            <a:t>Restructures the Utah Privacy Commission to include reps from state agencies, cities, counties, and public education.  Transfers support from auditors office to Utah Office of Data Privacy.  Lots of changes here.</a:t>
          </a:r>
        </a:p>
      </dgm:t>
    </dgm:pt>
    <dgm:pt modelId="{25A171D5-E357-4598-92D1-B65A9E25157C}" type="parTrans" cxnId="{2EF82479-690A-4075-9E45-6F0FDD18FE89}">
      <dgm:prSet/>
      <dgm:spPr/>
      <dgm:t>
        <a:bodyPr/>
        <a:lstStyle/>
        <a:p>
          <a:endParaRPr lang="en-US"/>
        </a:p>
      </dgm:t>
    </dgm:pt>
    <dgm:pt modelId="{3019C6C3-92D1-424C-8359-8A6E72E4FC8C}" type="sibTrans" cxnId="{2EF82479-690A-4075-9E45-6F0FDD18FE89}">
      <dgm:prSet/>
      <dgm:spPr/>
      <dgm:t>
        <a:bodyPr/>
        <a:lstStyle/>
        <a:p>
          <a:endParaRPr lang="en-US"/>
        </a:p>
      </dgm:t>
    </dgm:pt>
    <dgm:pt modelId="{ADD2294F-07C0-40EB-9A5A-0469C2E7C384}">
      <dgm:prSet/>
      <dgm:spPr/>
      <dgm:t>
        <a:bodyPr/>
        <a:lstStyle/>
        <a:p>
          <a:r>
            <a:rPr lang="en-US" b="1" u="sng" dirty="0"/>
            <a:t>SB229 (4</a:t>
          </a:r>
          <a:r>
            <a:rPr lang="en-US" b="1" u="sng" baseline="30000" dirty="0"/>
            <a:t>th</a:t>
          </a:r>
          <a:r>
            <a:rPr lang="en-US" b="1" u="sng" dirty="0"/>
            <a:t> Sub) State Employee Benefit Amendments:</a:t>
          </a:r>
          <a:endParaRPr lang="en-US" dirty="0"/>
        </a:p>
      </dgm:t>
    </dgm:pt>
    <dgm:pt modelId="{F803B917-7BD4-41EB-A1F1-F7190523FCB7}" type="parTrans" cxnId="{FC819D16-F3D3-468F-ACE9-5A4C9E5CE3EE}">
      <dgm:prSet/>
      <dgm:spPr/>
      <dgm:t>
        <a:bodyPr/>
        <a:lstStyle/>
        <a:p>
          <a:endParaRPr lang="en-US"/>
        </a:p>
      </dgm:t>
    </dgm:pt>
    <dgm:pt modelId="{CFA4D81E-736A-4A77-BBC5-5E4FF4A0EFF1}" type="sibTrans" cxnId="{FC819D16-F3D3-468F-ACE9-5A4C9E5CE3EE}">
      <dgm:prSet/>
      <dgm:spPr/>
      <dgm:t>
        <a:bodyPr/>
        <a:lstStyle/>
        <a:p>
          <a:endParaRPr lang="en-US"/>
        </a:p>
      </dgm:t>
    </dgm:pt>
    <dgm:pt modelId="{224D1DFC-0F86-42D2-8880-9564166C734D}">
      <dgm:prSet/>
      <dgm:spPr/>
      <dgm:t>
        <a:bodyPr/>
        <a:lstStyle/>
        <a:p>
          <a:r>
            <a:rPr lang="en-US" dirty="0"/>
            <a:t>Establishes PTO. New employees and those that elect to participate.  One-to-one ratio.</a:t>
          </a:r>
        </a:p>
      </dgm:t>
    </dgm:pt>
    <dgm:pt modelId="{56E50888-6C63-4E16-A0D5-0F24B613CDC4}" type="parTrans" cxnId="{12781721-3334-4F8B-87B2-D25CC0C1E2D2}">
      <dgm:prSet/>
      <dgm:spPr/>
      <dgm:t>
        <a:bodyPr/>
        <a:lstStyle/>
        <a:p>
          <a:endParaRPr lang="en-US"/>
        </a:p>
      </dgm:t>
    </dgm:pt>
    <dgm:pt modelId="{7FE21477-A6FD-4710-8CFC-87E230A0919A}" type="sibTrans" cxnId="{12781721-3334-4F8B-87B2-D25CC0C1E2D2}">
      <dgm:prSet/>
      <dgm:spPr/>
      <dgm:t>
        <a:bodyPr/>
        <a:lstStyle/>
        <a:p>
          <a:endParaRPr lang="en-US"/>
        </a:p>
      </dgm:t>
    </dgm:pt>
    <dgm:pt modelId="{F7C25E21-F5E3-4D54-936E-7C8C52B4D83A}" type="pres">
      <dgm:prSet presAssocID="{42BACF11-AE22-424A-B5D3-0F16D5FBE15D}" presName="linear" presStyleCnt="0">
        <dgm:presLayoutVars>
          <dgm:animLvl val="lvl"/>
          <dgm:resizeHandles val="exact"/>
        </dgm:presLayoutVars>
      </dgm:prSet>
      <dgm:spPr/>
    </dgm:pt>
    <dgm:pt modelId="{2A4397E9-466D-4DF0-9BE9-ABD416BB3BBA}" type="pres">
      <dgm:prSet presAssocID="{F438C748-4A41-4E47-BB46-BAEE8BC23C6D}" presName="parentText" presStyleLbl="node1" presStyleIdx="0" presStyleCnt="2">
        <dgm:presLayoutVars>
          <dgm:chMax val="0"/>
          <dgm:bulletEnabled val="1"/>
        </dgm:presLayoutVars>
      </dgm:prSet>
      <dgm:spPr/>
    </dgm:pt>
    <dgm:pt modelId="{31313FC9-F265-49DD-AD9F-173EDADBB217}" type="pres">
      <dgm:prSet presAssocID="{F438C748-4A41-4E47-BB46-BAEE8BC23C6D}" presName="childText" presStyleLbl="revTx" presStyleIdx="0" presStyleCnt="2">
        <dgm:presLayoutVars>
          <dgm:bulletEnabled val="1"/>
        </dgm:presLayoutVars>
      </dgm:prSet>
      <dgm:spPr/>
    </dgm:pt>
    <dgm:pt modelId="{550C85A8-6843-4EC2-BE02-6710477407B6}" type="pres">
      <dgm:prSet presAssocID="{ADD2294F-07C0-40EB-9A5A-0469C2E7C384}" presName="parentText" presStyleLbl="node1" presStyleIdx="1" presStyleCnt="2">
        <dgm:presLayoutVars>
          <dgm:chMax val="0"/>
          <dgm:bulletEnabled val="1"/>
        </dgm:presLayoutVars>
      </dgm:prSet>
      <dgm:spPr/>
    </dgm:pt>
    <dgm:pt modelId="{4D5B3213-052A-4670-B16E-33C090A3B940}" type="pres">
      <dgm:prSet presAssocID="{ADD2294F-07C0-40EB-9A5A-0469C2E7C384}" presName="childText" presStyleLbl="revTx" presStyleIdx="1" presStyleCnt="2">
        <dgm:presLayoutVars>
          <dgm:bulletEnabled val="1"/>
        </dgm:presLayoutVars>
      </dgm:prSet>
      <dgm:spPr/>
    </dgm:pt>
  </dgm:ptLst>
  <dgm:cxnLst>
    <dgm:cxn modelId="{2F00070C-4837-4768-81FF-ADD8DF9F0555}" srcId="{42BACF11-AE22-424A-B5D3-0F16D5FBE15D}" destId="{F438C748-4A41-4E47-BB46-BAEE8BC23C6D}" srcOrd="0" destOrd="0" parTransId="{9C5A5217-D99D-40E8-8F94-50FC46FB933D}" sibTransId="{5B2A9AED-DB15-4770-A593-4DA21C6FA61C}"/>
    <dgm:cxn modelId="{FC819D16-F3D3-468F-ACE9-5A4C9E5CE3EE}" srcId="{42BACF11-AE22-424A-B5D3-0F16D5FBE15D}" destId="{ADD2294F-07C0-40EB-9A5A-0469C2E7C384}" srcOrd="1" destOrd="0" parTransId="{F803B917-7BD4-41EB-A1F1-F7190523FCB7}" sibTransId="{CFA4D81E-736A-4A77-BBC5-5E4FF4A0EFF1}"/>
    <dgm:cxn modelId="{12781721-3334-4F8B-87B2-D25CC0C1E2D2}" srcId="{ADD2294F-07C0-40EB-9A5A-0469C2E7C384}" destId="{224D1DFC-0F86-42D2-8880-9564166C734D}" srcOrd="0" destOrd="0" parTransId="{56E50888-6C63-4E16-A0D5-0F24B613CDC4}" sibTransId="{7FE21477-A6FD-4710-8CFC-87E230A0919A}"/>
    <dgm:cxn modelId="{B74EA864-B980-415F-B0FD-36EB801911DE}" type="presOf" srcId="{ADD2294F-07C0-40EB-9A5A-0469C2E7C384}" destId="{550C85A8-6843-4EC2-BE02-6710477407B6}" srcOrd="0" destOrd="0" presId="urn:microsoft.com/office/officeart/2005/8/layout/vList2"/>
    <dgm:cxn modelId="{EF6DA06A-FE65-4DB1-BC88-2812ADFEA582}" type="presOf" srcId="{224D1DFC-0F86-42D2-8880-9564166C734D}" destId="{4D5B3213-052A-4670-B16E-33C090A3B940}" srcOrd="0" destOrd="0" presId="urn:microsoft.com/office/officeart/2005/8/layout/vList2"/>
    <dgm:cxn modelId="{52316B6F-8FAC-4E27-BEF8-C33CE8BB80D8}" type="presOf" srcId="{42BACF11-AE22-424A-B5D3-0F16D5FBE15D}" destId="{F7C25E21-F5E3-4D54-936E-7C8C52B4D83A}" srcOrd="0" destOrd="0" presId="urn:microsoft.com/office/officeart/2005/8/layout/vList2"/>
    <dgm:cxn modelId="{2EF82479-690A-4075-9E45-6F0FDD18FE89}" srcId="{F438C748-4A41-4E47-BB46-BAEE8BC23C6D}" destId="{590576C8-0841-4ED6-8AC8-D1D03433A3BF}" srcOrd="0" destOrd="0" parTransId="{25A171D5-E357-4598-92D1-B65A9E25157C}" sibTransId="{3019C6C3-92D1-424C-8359-8A6E72E4FC8C}"/>
    <dgm:cxn modelId="{8568A3AC-0DAF-48E7-96CE-0E752DEAB6F6}" type="presOf" srcId="{590576C8-0841-4ED6-8AC8-D1D03433A3BF}" destId="{31313FC9-F265-49DD-AD9F-173EDADBB217}" srcOrd="0" destOrd="0" presId="urn:microsoft.com/office/officeart/2005/8/layout/vList2"/>
    <dgm:cxn modelId="{2A8783DF-46A0-4B9F-9532-E867D36E6ABC}" type="presOf" srcId="{F438C748-4A41-4E47-BB46-BAEE8BC23C6D}" destId="{2A4397E9-466D-4DF0-9BE9-ABD416BB3BBA}" srcOrd="0" destOrd="0" presId="urn:microsoft.com/office/officeart/2005/8/layout/vList2"/>
    <dgm:cxn modelId="{7A00E50A-A6AB-4F82-BD46-99A803AB09F9}" type="presParOf" srcId="{F7C25E21-F5E3-4D54-936E-7C8C52B4D83A}" destId="{2A4397E9-466D-4DF0-9BE9-ABD416BB3BBA}" srcOrd="0" destOrd="0" presId="urn:microsoft.com/office/officeart/2005/8/layout/vList2"/>
    <dgm:cxn modelId="{9046FA9A-1388-4DFD-8EB4-278124DD3401}" type="presParOf" srcId="{F7C25E21-F5E3-4D54-936E-7C8C52B4D83A}" destId="{31313FC9-F265-49DD-AD9F-173EDADBB217}" srcOrd="1" destOrd="0" presId="urn:microsoft.com/office/officeart/2005/8/layout/vList2"/>
    <dgm:cxn modelId="{F98797E4-696D-4F26-837D-AD0FFC8E3DD8}" type="presParOf" srcId="{F7C25E21-F5E3-4D54-936E-7C8C52B4D83A}" destId="{550C85A8-6843-4EC2-BE02-6710477407B6}" srcOrd="2" destOrd="0" presId="urn:microsoft.com/office/officeart/2005/8/layout/vList2"/>
    <dgm:cxn modelId="{3DBB4802-9199-48B0-A005-B14C82D41A3B}" type="presParOf" srcId="{F7C25E21-F5E3-4D54-936E-7C8C52B4D83A}" destId="{4D5B3213-052A-4670-B16E-33C090A3B940}"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E1C6403-C0CA-44F4-89F5-E0D539A14CFB}"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33851C5F-239C-4DA5-90C5-0C3A92F9D5A9}">
      <dgm:prSet/>
      <dgm:spPr/>
      <dgm:t>
        <a:bodyPr/>
        <a:lstStyle/>
        <a:p>
          <a:r>
            <a:rPr lang="en-US" b="1" u="sng" dirty="0"/>
            <a:t>HB 13 Municipal Services Fees and Political Subdivision Lien Amendments: </a:t>
          </a:r>
          <a:endParaRPr lang="en-US" dirty="0"/>
        </a:p>
      </dgm:t>
    </dgm:pt>
    <dgm:pt modelId="{49CD4CD2-1E8D-42F1-B449-9DAC8C655736}" type="parTrans" cxnId="{D5405B71-0C47-4B33-B545-B320D21DF3FF}">
      <dgm:prSet/>
      <dgm:spPr/>
      <dgm:t>
        <a:bodyPr/>
        <a:lstStyle/>
        <a:p>
          <a:endParaRPr lang="en-US"/>
        </a:p>
      </dgm:t>
    </dgm:pt>
    <dgm:pt modelId="{53A4249C-5865-4C42-934E-E4DE44CA36A1}" type="sibTrans" cxnId="{D5405B71-0C47-4B33-B545-B320D21DF3FF}">
      <dgm:prSet/>
      <dgm:spPr/>
      <dgm:t>
        <a:bodyPr/>
        <a:lstStyle/>
        <a:p>
          <a:endParaRPr lang="en-US"/>
        </a:p>
      </dgm:t>
    </dgm:pt>
    <dgm:pt modelId="{F39A4D69-99D1-4720-8991-4292BAE0F88D}">
      <dgm:prSet/>
      <dgm:spPr/>
      <dgm:t>
        <a:bodyPr/>
        <a:lstStyle/>
        <a:p>
          <a:r>
            <a:rPr lang="en-US" dirty="0"/>
            <a:t>Limits past due interest to7-10% and a one-time past due fee of no more than 8%.  Would allow </a:t>
          </a:r>
          <a:r>
            <a:rPr lang="en-US" dirty="0" err="1"/>
            <a:t>munis</a:t>
          </a:r>
          <a:r>
            <a:rPr lang="en-US" dirty="0"/>
            <a:t> to lien.</a:t>
          </a:r>
        </a:p>
      </dgm:t>
    </dgm:pt>
    <dgm:pt modelId="{54CE5835-C451-4BD4-8670-178ECDD19E15}" type="parTrans" cxnId="{08877211-2E84-41DA-A5C3-A6D3A6C60DB7}">
      <dgm:prSet/>
      <dgm:spPr/>
      <dgm:t>
        <a:bodyPr/>
        <a:lstStyle/>
        <a:p>
          <a:endParaRPr lang="en-US"/>
        </a:p>
      </dgm:t>
    </dgm:pt>
    <dgm:pt modelId="{4A624357-B9B6-4F88-A273-F87913A91B31}" type="sibTrans" cxnId="{08877211-2E84-41DA-A5C3-A6D3A6C60DB7}">
      <dgm:prSet/>
      <dgm:spPr/>
      <dgm:t>
        <a:bodyPr/>
        <a:lstStyle/>
        <a:p>
          <a:endParaRPr lang="en-US"/>
        </a:p>
      </dgm:t>
    </dgm:pt>
    <dgm:pt modelId="{9D62A78B-071A-44D2-B413-80753E5AE1C5}">
      <dgm:prSet/>
      <dgm:spPr/>
      <dgm:t>
        <a:bodyPr/>
        <a:lstStyle/>
        <a:p>
          <a:r>
            <a:rPr lang="en-US" b="1" u="sng" dirty="0"/>
            <a:t>HB 154 Water Loss Study Amendments: </a:t>
          </a:r>
          <a:endParaRPr lang="en-US" dirty="0"/>
        </a:p>
      </dgm:t>
    </dgm:pt>
    <dgm:pt modelId="{AB99FBBD-DF4A-497A-913C-C72C0C15DEF2}" type="parTrans" cxnId="{00023FAB-F75D-4DC4-9739-BD1259D21119}">
      <dgm:prSet/>
      <dgm:spPr/>
      <dgm:t>
        <a:bodyPr/>
        <a:lstStyle/>
        <a:p>
          <a:endParaRPr lang="en-US"/>
        </a:p>
      </dgm:t>
    </dgm:pt>
    <dgm:pt modelId="{D7D1F5A7-25B3-489F-B890-93A9B159C819}" type="sibTrans" cxnId="{00023FAB-F75D-4DC4-9739-BD1259D21119}">
      <dgm:prSet/>
      <dgm:spPr/>
      <dgm:t>
        <a:bodyPr/>
        <a:lstStyle/>
        <a:p>
          <a:endParaRPr lang="en-US"/>
        </a:p>
      </dgm:t>
    </dgm:pt>
    <dgm:pt modelId="{10C01AD2-9952-4AE6-A8F8-76FE8BD070ED}">
      <dgm:prSet/>
      <dgm:spPr/>
      <dgm:t>
        <a:bodyPr/>
        <a:lstStyle/>
        <a:p>
          <a:r>
            <a:rPr lang="en-US" dirty="0"/>
            <a:t>Requires the Div of Water Resources to conduct a water loss study on public water systems.</a:t>
          </a:r>
        </a:p>
      </dgm:t>
    </dgm:pt>
    <dgm:pt modelId="{4EB192A5-BBD7-4FF4-BA43-7929AC4CCF06}" type="parTrans" cxnId="{687D4ABA-F239-4B84-8526-DA5C78D5B9E1}">
      <dgm:prSet/>
      <dgm:spPr/>
      <dgm:t>
        <a:bodyPr/>
        <a:lstStyle/>
        <a:p>
          <a:endParaRPr lang="en-US"/>
        </a:p>
      </dgm:t>
    </dgm:pt>
    <dgm:pt modelId="{933F2E4A-870D-4D0D-A8C5-6E96CCFF8F8A}" type="sibTrans" cxnId="{687D4ABA-F239-4B84-8526-DA5C78D5B9E1}">
      <dgm:prSet/>
      <dgm:spPr/>
      <dgm:t>
        <a:bodyPr/>
        <a:lstStyle/>
        <a:p>
          <a:endParaRPr lang="en-US"/>
        </a:p>
      </dgm:t>
    </dgm:pt>
    <dgm:pt modelId="{17D0D3E1-F366-4B4A-BB65-0EE27F03A941}">
      <dgm:prSet/>
      <dgm:spPr/>
      <dgm:t>
        <a:bodyPr/>
        <a:lstStyle/>
        <a:p>
          <a:r>
            <a:rPr lang="en-US" b="1" u="sng" dirty="0"/>
            <a:t>HB 155 Water Rates Amendments: </a:t>
          </a:r>
          <a:endParaRPr lang="en-US" dirty="0"/>
        </a:p>
      </dgm:t>
    </dgm:pt>
    <dgm:pt modelId="{C23717A7-CBF8-4801-A421-33D448599495}" type="parTrans" cxnId="{830CA073-4E14-4736-A58E-5D191150B6B7}">
      <dgm:prSet/>
      <dgm:spPr/>
      <dgm:t>
        <a:bodyPr/>
        <a:lstStyle/>
        <a:p>
          <a:endParaRPr lang="en-US"/>
        </a:p>
      </dgm:t>
    </dgm:pt>
    <dgm:pt modelId="{CF98EC4A-80F6-4E4B-A3D9-444854798635}" type="sibTrans" cxnId="{830CA073-4E14-4736-A58E-5D191150B6B7}">
      <dgm:prSet/>
      <dgm:spPr/>
      <dgm:t>
        <a:bodyPr/>
        <a:lstStyle/>
        <a:p>
          <a:endParaRPr lang="en-US"/>
        </a:p>
      </dgm:t>
    </dgm:pt>
    <dgm:pt modelId="{078CC8D2-CE2F-406F-9833-C8F106C32EFC}">
      <dgm:prSet/>
      <dgm:spPr/>
      <dgm:t>
        <a:bodyPr/>
        <a:lstStyle/>
        <a:p>
          <a:r>
            <a:rPr lang="en-US" dirty="0"/>
            <a:t>Requires retail water supplier to have at least three increasing blocks to send a clear price signal.</a:t>
          </a:r>
        </a:p>
      </dgm:t>
    </dgm:pt>
    <dgm:pt modelId="{EF38D2CD-7806-49F2-BF5D-002790973C8D}" type="parTrans" cxnId="{9DFCC9BD-5A98-409D-AB65-E6F36211B3D8}">
      <dgm:prSet/>
      <dgm:spPr/>
      <dgm:t>
        <a:bodyPr/>
        <a:lstStyle/>
        <a:p>
          <a:endParaRPr lang="en-US"/>
        </a:p>
      </dgm:t>
    </dgm:pt>
    <dgm:pt modelId="{793D153E-689C-4AE6-9409-D32F9091DC1E}" type="sibTrans" cxnId="{9DFCC9BD-5A98-409D-AB65-E6F36211B3D8}">
      <dgm:prSet/>
      <dgm:spPr/>
      <dgm:t>
        <a:bodyPr/>
        <a:lstStyle/>
        <a:p>
          <a:endParaRPr lang="en-US"/>
        </a:p>
      </dgm:t>
    </dgm:pt>
    <dgm:pt modelId="{80D67D69-EA33-47BB-A992-5271E93F6366}">
      <dgm:prSet/>
      <dgm:spPr/>
      <dgm:t>
        <a:bodyPr/>
        <a:lstStyle/>
        <a:p>
          <a:r>
            <a:rPr lang="en-US" b="1" u="sng" dirty="0"/>
            <a:t>HB 328 Water Usage Modifications:</a:t>
          </a:r>
          <a:endParaRPr lang="en-US" dirty="0"/>
        </a:p>
      </dgm:t>
    </dgm:pt>
    <dgm:pt modelId="{29362E8B-9347-4099-A915-F3B39E5821AB}" type="parTrans" cxnId="{B02ADD5E-F2E5-47E7-A047-C36721BBA1EC}">
      <dgm:prSet/>
      <dgm:spPr/>
      <dgm:t>
        <a:bodyPr/>
        <a:lstStyle/>
        <a:p>
          <a:endParaRPr lang="en-US"/>
        </a:p>
      </dgm:t>
    </dgm:pt>
    <dgm:pt modelId="{7A1A5E88-6F68-4727-9C08-FA4F41598C74}" type="sibTrans" cxnId="{B02ADD5E-F2E5-47E7-A047-C36721BBA1EC}">
      <dgm:prSet/>
      <dgm:spPr/>
      <dgm:t>
        <a:bodyPr/>
        <a:lstStyle/>
        <a:p>
          <a:endParaRPr lang="en-US"/>
        </a:p>
      </dgm:t>
    </dgm:pt>
    <dgm:pt modelId="{95FC70BF-4E77-476C-B79F-73C746007994}">
      <dgm:prSet/>
      <dgm:spPr/>
      <dgm:t>
        <a:bodyPr/>
        <a:lstStyle/>
        <a:p>
          <a:r>
            <a:rPr lang="en-US" dirty="0"/>
            <a:t>Directs counties and </a:t>
          </a:r>
          <a:r>
            <a:rPr lang="en-US" dirty="0" err="1"/>
            <a:t>munis</a:t>
          </a:r>
          <a:r>
            <a:rPr lang="en-US" dirty="0"/>
            <a:t> to take action regarding regulating overhead spray and new-development from using it.</a:t>
          </a:r>
        </a:p>
      </dgm:t>
    </dgm:pt>
    <dgm:pt modelId="{1505BFFB-DAE5-4197-9846-796905051C90}" type="parTrans" cxnId="{4A9463F4-00D5-437F-A7FB-6A25CCBEABE2}">
      <dgm:prSet/>
      <dgm:spPr/>
      <dgm:t>
        <a:bodyPr/>
        <a:lstStyle/>
        <a:p>
          <a:endParaRPr lang="en-US"/>
        </a:p>
      </dgm:t>
    </dgm:pt>
    <dgm:pt modelId="{814BA742-A87B-4964-8908-FD01AD73AD53}" type="sibTrans" cxnId="{4A9463F4-00D5-437F-A7FB-6A25CCBEABE2}">
      <dgm:prSet/>
      <dgm:spPr/>
      <dgm:t>
        <a:bodyPr/>
        <a:lstStyle/>
        <a:p>
          <a:endParaRPr lang="en-US"/>
        </a:p>
      </dgm:t>
    </dgm:pt>
    <dgm:pt modelId="{00479C8D-542A-44EC-A9E4-FE78E36AC8E6}">
      <dgm:prSet/>
      <dgm:spPr/>
      <dgm:t>
        <a:bodyPr/>
        <a:lstStyle/>
        <a:p>
          <a:r>
            <a:rPr lang="en-US" b="1" u="sng" dirty="0"/>
            <a:t>HB 400 Landscaping Water Amendments:</a:t>
          </a:r>
          <a:endParaRPr lang="en-US" dirty="0"/>
        </a:p>
      </dgm:t>
    </dgm:pt>
    <dgm:pt modelId="{8CD31E24-5B71-4E1A-8076-5BACA52EC451}" type="parTrans" cxnId="{68590ACE-B559-46BB-8A9B-E95FE7435909}">
      <dgm:prSet/>
      <dgm:spPr/>
      <dgm:t>
        <a:bodyPr/>
        <a:lstStyle/>
        <a:p>
          <a:endParaRPr lang="en-US"/>
        </a:p>
      </dgm:t>
    </dgm:pt>
    <dgm:pt modelId="{8425D4E2-E28A-4AAE-81EC-4760D163186F}" type="sibTrans" cxnId="{68590ACE-B559-46BB-8A9B-E95FE7435909}">
      <dgm:prSet/>
      <dgm:spPr/>
      <dgm:t>
        <a:bodyPr/>
        <a:lstStyle/>
        <a:p>
          <a:endParaRPr lang="en-US"/>
        </a:p>
      </dgm:t>
    </dgm:pt>
    <dgm:pt modelId="{FF5A5FA7-710D-4CD9-8626-C074BB33CFFB}">
      <dgm:prSet/>
      <dgm:spPr/>
      <dgm:t>
        <a:bodyPr/>
        <a:lstStyle/>
        <a:p>
          <a:r>
            <a:rPr lang="en-US" dirty="0"/>
            <a:t>Requires </a:t>
          </a:r>
          <a:r>
            <a:rPr lang="en-US" dirty="0" err="1"/>
            <a:t>muni</a:t>
          </a:r>
          <a:r>
            <a:rPr lang="en-US" dirty="0"/>
            <a:t> or county within GSL to enforce water efficient landscaping for new development.</a:t>
          </a:r>
        </a:p>
      </dgm:t>
    </dgm:pt>
    <dgm:pt modelId="{D0C32343-8F59-4699-913B-4B685B1CA959}" type="parTrans" cxnId="{560234BE-EF05-47AE-8BD6-0C1F579183CA}">
      <dgm:prSet/>
      <dgm:spPr/>
      <dgm:t>
        <a:bodyPr/>
        <a:lstStyle/>
        <a:p>
          <a:endParaRPr lang="en-US"/>
        </a:p>
      </dgm:t>
    </dgm:pt>
    <dgm:pt modelId="{A1A6533D-D7EA-4CFE-BF47-2E3573D126A7}" type="sibTrans" cxnId="{560234BE-EF05-47AE-8BD6-0C1F579183CA}">
      <dgm:prSet/>
      <dgm:spPr/>
      <dgm:t>
        <a:bodyPr/>
        <a:lstStyle/>
        <a:p>
          <a:endParaRPr lang="en-US"/>
        </a:p>
      </dgm:t>
    </dgm:pt>
    <dgm:pt modelId="{987016E7-A1FC-445B-B8B4-030CBC3EDB88}">
      <dgm:prSet/>
      <dgm:spPr/>
      <dgm:t>
        <a:bodyPr/>
        <a:lstStyle/>
        <a:p>
          <a:r>
            <a:rPr lang="en-US" b="1" u="sng" dirty="0"/>
            <a:t>HB 489 Water Infrastructure Amendments: </a:t>
          </a:r>
          <a:endParaRPr lang="en-US" dirty="0"/>
        </a:p>
      </dgm:t>
    </dgm:pt>
    <dgm:pt modelId="{C2A11BB3-A84C-4D3B-86AB-9BE3B506576A}" type="parTrans" cxnId="{F10DA49F-B552-4620-B174-F31CA177957F}">
      <dgm:prSet/>
      <dgm:spPr/>
      <dgm:t>
        <a:bodyPr/>
        <a:lstStyle/>
        <a:p>
          <a:endParaRPr lang="en-US"/>
        </a:p>
      </dgm:t>
    </dgm:pt>
    <dgm:pt modelId="{42DF0E44-62EE-4F96-81E4-167697F559DE}" type="sibTrans" cxnId="{F10DA49F-B552-4620-B174-F31CA177957F}">
      <dgm:prSet/>
      <dgm:spPr/>
      <dgm:t>
        <a:bodyPr/>
        <a:lstStyle/>
        <a:p>
          <a:endParaRPr lang="en-US"/>
        </a:p>
      </dgm:t>
    </dgm:pt>
    <dgm:pt modelId="{5008171C-1FEC-44CC-83A5-0079BB98EB57}">
      <dgm:prSet/>
      <dgm:spPr/>
      <dgm:t>
        <a:bodyPr/>
        <a:lstStyle/>
        <a:p>
          <a:r>
            <a:rPr lang="en-US" dirty="0"/>
            <a:t>Limits use of retention basins within GSL and imposes design standards.</a:t>
          </a:r>
        </a:p>
      </dgm:t>
    </dgm:pt>
    <dgm:pt modelId="{19231E18-3685-457C-AD20-80CB92DBBF51}" type="parTrans" cxnId="{F8792F1A-1632-4568-8DB9-2B2DD525A1BB}">
      <dgm:prSet/>
      <dgm:spPr/>
      <dgm:t>
        <a:bodyPr/>
        <a:lstStyle/>
        <a:p>
          <a:endParaRPr lang="en-US"/>
        </a:p>
      </dgm:t>
    </dgm:pt>
    <dgm:pt modelId="{A883920E-C6E7-4B61-9E9C-12FC200D5383}" type="sibTrans" cxnId="{F8792F1A-1632-4568-8DB9-2B2DD525A1BB}">
      <dgm:prSet/>
      <dgm:spPr/>
      <dgm:t>
        <a:bodyPr/>
        <a:lstStyle/>
        <a:p>
          <a:endParaRPr lang="en-US"/>
        </a:p>
      </dgm:t>
    </dgm:pt>
    <dgm:pt modelId="{28444F0F-4F68-4C6B-84EB-BA53F4FE9D0A}">
      <dgm:prSet/>
      <dgm:spPr/>
      <dgm:t>
        <a:bodyPr/>
        <a:lstStyle/>
        <a:p>
          <a:r>
            <a:rPr lang="en-US" b="1" u="sng" dirty="0"/>
            <a:t>HB 501 Water Modifications: </a:t>
          </a:r>
          <a:endParaRPr lang="en-US" dirty="0"/>
        </a:p>
      </dgm:t>
    </dgm:pt>
    <dgm:pt modelId="{6835F251-4629-44F9-B9AE-D94B79A69871}" type="parTrans" cxnId="{72C06A61-5938-44C1-A165-F519C054902D}">
      <dgm:prSet/>
      <dgm:spPr/>
      <dgm:t>
        <a:bodyPr/>
        <a:lstStyle/>
        <a:p>
          <a:endParaRPr lang="en-US"/>
        </a:p>
      </dgm:t>
    </dgm:pt>
    <dgm:pt modelId="{9D7B5779-EBF7-46D8-B202-12F98C281CE2}" type="sibTrans" cxnId="{72C06A61-5938-44C1-A165-F519C054902D}">
      <dgm:prSet/>
      <dgm:spPr/>
      <dgm:t>
        <a:bodyPr/>
        <a:lstStyle/>
        <a:p>
          <a:endParaRPr lang="en-US"/>
        </a:p>
      </dgm:t>
    </dgm:pt>
    <dgm:pt modelId="{701CD9D7-0C8A-494A-AD5E-84B05C421851}">
      <dgm:prSet/>
      <dgm:spPr/>
      <dgm:t>
        <a:bodyPr/>
        <a:lstStyle/>
        <a:p>
          <a:r>
            <a:rPr lang="en-US" dirty="0"/>
            <a:t>Builds on SB280 from 2024. Requires local contribution or rates exceeding 1.5% of MAGI in order to obtain state funding.  Excludes secondary water and ag.</a:t>
          </a:r>
        </a:p>
      </dgm:t>
    </dgm:pt>
    <dgm:pt modelId="{0A3BC9B4-F651-4B45-ADC7-0C4F3F606C9E}" type="parTrans" cxnId="{D8FB5D0B-884D-4BB6-9516-0D7A509C1A5C}">
      <dgm:prSet/>
      <dgm:spPr/>
      <dgm:t>
        <a:bodyPr/>
        <a:lstStyle/>
        <a:p>
          <a:endParaRPr lang="en-US"/>
        </a:p>
      </dgm:t>
    </dgm:pt>
    <dgm:pt modelId="{B62B1A5D-9EA4-4E1A-A2E5-786FC7086DE9}" type="sibTrans" cxnId="{D8FB5D0B-884D-4BB6-9516-0D7A509C1A5C}">
      <dgm:prSet/>
      <dgm:spPr/>
      <dgm:t>
        <a:bodyPr/>
        <a:lstStyle/>
        <a:p>
          <a:endParaRPr lang="en-US"/>
        </a:p>
      </dgm:t>
    </dgm:pt>
    <dgm:pt modelId="{A64AD576-F08B-47CA-9297-0BA746350A72}">
      <dgm:prSet/>
      <dgm:spPr/>
      <dgm:t>
        <a:bodyPr/>
        <a:lstStyle/>
        <a:p>
          <a:r>
            <a:rPr lang="en-US" b="1" u="sng" dirty="0"/>
            <a:t>SB 198 Water Project Management Amendments: </a:t>
          </a:r>
          <a:endParaRPr lang="en-US" dirty="0"/>
        </a:p>
      </dgm:t>
    </dgm:pt>
    <dgm:pt modelId="{42ED75EE-4055-4E4D-92C8-7BCB7072F0E8}" type="parTrans" cxnId="{EDD7F15E-3556-4121-9473-F00C502911F1}">
      <dgm:prSet/>
      <dgm:spPr/>
      <dgm:t>
        <a:bodyPr/>
        <a:lstStyle/>
        <a:p>
          <a:endParaRPr lang="en-US"/>
        </a:p>
      </dgm:t>
    </dgm:pt>
    <dgm:pt modelId="{BBFC51C0-C650-4591-97D5-D2ECF9BE7A8F}" type="sibTrans" cxnId="{EDD7F15E-3556-4121-9473-F00C502911F1}">
      <dgm:prSet/>
      <dgm:spPr/>
      <dgm:t>
        <a:bodyPr/>
        <a:lstStyle/>
        <a:p>
          <a:endParaRPr lang="en-US"/>
        </a:p>
      </dgm:t>
    </dgm:pt>
    <dgm:pt modelId="{26554EEB-C1FF-460F-9F21-B7DC58FEE64A}">
      <dgm:prSet/>
      <dgm:spPr/>
      <dgm:t>
        <a:bodyPr/>
        <a:lstStyle/>
        <a:p>
          <a:r>
            <a:rPr lang="en-US" dirty="0"/>
            <a:t>Created an Office of Water Management with the Div of Water Resources and provides for a “water manager” to administer the office.  </a:t>
          </a:r>
        </a:p>
      </dgm:t>
    </dgm:pt>
    <dgm:pt modelId="{4DFF8F92-D4EA-44A6-AB93-BEC314A86716}" type="parTrans" cxnId="{9730F629-B74C-4507-9F92-CD16B7C3A418}">
      <dgm:prSet/>
      <dgm:spPr/>
      <dgm:t>
        <a:bodyPr/>
        <a:lstStyle/>
        <a:p>
          <a:endParaRPr lang="en-US"/>
        </a:p>
      </dgm:t>
    </dgm:pt>
    <dgm:pt modelId="{8A0D32F7-D9BB-41AD-8061-618A0B687F46}" type="sibTrans" cxnId="{9730F629-B74C-4507-9F92-CD16B7C3A418}">
      <dgm:prSet/>
      <dgm:spPr/>
      <dgm:t>
        <a:bodyPr/>
        <a:lstStyle/>
        <a:p>
          <a:endParaRPr lang="en-US"/>
        </a:p>
      </dgm:t>
    </dgm:pt>
    <dgm:pt modelId="{B6902B31-AC65-4780-A833-7AC90748441F}" type="pres">
      <dgm:prSet presAssocID="{1E1C6403-C0CA-44F4-89F5-E0D539A14CFB}" presName="diagram" presStyleCnt="0">
        <dgm:presLayoutVars>
          <dgm:dir/>
          <dgm:resizeHandles val="exact"/>
        </dgm:presLayoutVars>
      </dgm:prSet>
      <dgm:spPr/>
    </dgm:pt>
    <dgm:pt modelId="{C48A5A0E-469B-4EFB-AEED-DDD8BC257EEB}" type="pres">
      <dgm:prSet presAssocID="{33851C5F-239C-4DA5-90C5-0C3A92F9D5A9}" presName="node" presStyleLbl="node1" presStyleIdx="0" presStyleCnt="8">
        <dgm:presLayoutVars>
          <dgm:bulletEnabled val="1"/>
        </dgm:presLayoutVars>
      </dgm:prSet>
      <dgm:spPr/>
    </dgm:pt>
    <dgm:pt modelId="{A1487AE9-F09E-4820-8A8E-94F13E809707}" type="pres">
      <dgm:prSet presAssocID="{53A4249C-5865-4C42-934E-E4DE44CA36A1}" presName="sibTrans" presStyleCnt="0"/>
      <dgm:spPr/>
    </dgm:pt>
    <dgm:pt modelId="{02121E7D-1F98-4D18-9D8D-BFC65DF012CF}" type="pres">
      <dgm:prSet presAssocID="{9D62A78B-071A-44D2-B413-80753E5AE1C5}" presName="node" presStyleLbl="node1" presStyleIdx="1" presStyleCnt="8">
        <dgm:presLayoutVars>
          <dgm:bulletEnabled val="1"/>
        </dgm:presLayoutVars>
      </dgm:prSet>
      <dgm:spPr/>
    </dgm:pt>
    <dgm:pt modelId="{A2E28340-68A4-40DB-84F3-538E3286104A}" type="pres">
      <dgm:prSet presAssocID="{D7D1F5A7-25B3-489F-B890-93A9B159C819}" presName="sibTrans" presStyleCnt="0"/>
      <dgm:spPr/>
    </dgm:pt>
    <dgm:pt modelId="{FD3036A5-96A6-4173-80CD-C10BDA5D397B}" type="pres">
      <dgm:prSet presAssocID="{17D0D3E1-F366-4B4A-BB65-0EE27F03A941}" presName="node" presStyleLbl="node1" presStyleIdx="2" presStyleCnt="8">
        <dgm:presLayoutVars>
          <dgm:bulletEnabled val="1"/>
        </dgm:presLayoutVars>
      </dgm:prSet>
      <dgm:spPr/>
    </dgm:pt>
    <dgm:pt modelId="{2787B48B-72D3-4203-92B3-BD0138ADD710}" type="pres">
      <dgm:prSet presAssocID="{CF98EC4A-80F6-4E4B-A3D9-444854798635}" presName="sibTrans" presStyleCnt="0"/>
      <dgm:spPr/>
    </dgm:pt>
    <dgm:pt modelId="{0587F41B-E8B3-453C-BC67-7104BA8794E7}" type="pres">
      <dgm:prSet presAssocID="{80D67D69-EA33-47BB-A992-5271E93F6366}" presName="node" presStyleLbl="node1" presStyleIdx="3" presStyleCnt="8">
        <dgm:presLayoutVars>
          <dgm:bulletEnabled val="1"/>
        </dgm:presLayoutVars>
      </dgm:prSet>
      <dgm:spPr/>
    </dgm:pt>
    <dgm:pt modelId="{E0047677-EBD8-4F25-97E5-3891F9362352}" type="pres">
      <dgm:prSet presAssocID="{7A1A5E88-6F68-4727-9C08-FA4F41598C74}" presName="sibTrans" presStyleCnt="0"/>
      <dgm:spPr/>
    </dgm:pt>
    <dgm:pt modelId="{5F7EFF14-46FE-4C4A-8D84-F638D5713386}" type="pres">
      <dgm:prSet presAssocID="{00479C8D-542A-44EC-A9E4-FE78E36AC8E6}" presName="node" presStyleLbl="node1" presStyleIdx="4" presStyleCnt="8">
        <dgm:presLayoutVars>
          <dgm:bulletEnabled val="1"/>
        </dgm:presLayoutVars>
      </dgm:prSet>
      <dgm:spPr/>
    </dgm:pt>
    <dgm:pt modelId="{27FC0BEE-88EC-4DFB-9924-B5C19B2ED0D9}" type="pres">
      <dgm:prSet presAssocID="{8425D4E2-E28A-4AAE-81EC-4760D163186F}" presName="sibTrans" presStyleCnt="0"/>
      <dgm:spPr/>
    </dgm:pt>
    <dgm:pt modelId="{4A4E1FEA-1C8D-4FA4-A704-DC30FCCE5617}" type="pres">
      <dgm:prSet presAssocID="{987016E7-A1FC-445B-B8B4-030CBC3EDB88}" presName="node" presStyleLbl="node1" presStyleIdx="5" presStyleCnt="8">
        <dgm:presLayoutVars>
          <dgm:bulletEnabled val="1"/>
        </dgm:presLayoutVars>
      </dgm:prSet>
      <dgm:spPr/>
    </dgm:pt>
    <dgm:pt modelId="{BA9872A2-5D0B-473A-8792-C9FF375F8C99}" type="pres">
      <dgm:prSet presAssocID="{42DF0E44-62EE-4F96-81E4-167697F559DE}" presName="sibTrans" presStyleCnt="0"/>
      <dgm:spPr/>
    </dgm:pt>
    <dgm:pt modelId="{7923DFE9-7F45-4FD6-BCB8-C48943041260}" type="pres">
      <dgm:prSet presAssocID="{28444F0F-4F68-4C6B-84EB-BA53F4FE9D0A}" presName="node" presStyleLbl="node1" presStyleIdx="6" presStyleCnt="8">
        <dgm:presLayoutVars>
          <dgm:bulletEnabled val="1"/>
        </dgm:presLayoutVars>
      </dgm:prSet>
      <dgm:spPr/>
    </dgm:pt>
    <dgm:pt modelId="{7DB55AD0-5A16-4343-98DF-91398EE51B2F}" type="pres">
      <dgm:prSet presAssocID="{9D7B5779-EBF7-46D8-B202-12F98C281CE2}" presName="sibTrans" presStyleCnt="0"/>
      <dgm:spPr/>
    </dgm:pt>
    <dgm:pt modelId="{BD66C185-C78C-4E73-B7F8-155DE006C626}" type="pres">
      <dgm:prSet presAssocID="{A64AD576-F08B-47CA-9297-0BA746350A72}" presName="node" presStyleLbl="node1" presStyleIdx="7" presStyleCnt="8">
        <dgm:presLayoutVars>
          <dgm:bulletEnabled val="1"/>
        </dgm:presLayoutVars>
      </dgm:prSet>
      <dgm:spPr/>
    </dgm:pt>
  </dgm:ptLst>
  <dgm:cxnLst>
    <dgm:cxn modelId="{64770903-2DB1-466A-9E6B-FF9960474CEF}" type="presOf" srcId="{078CC8D2-CE2F-406F-9833-C8F106C32EFC}" destId="{FD3036A5-96A6-4173-80CD-C10BDA5D397B}" srcOrd="0" destOrd="1" presId="urn:microsoft.com/office/officeart/2005/8/layout/default"/>
    <dgm:cxn modelId="{D8FB5D0B-884D-4BB6-9516-0D7A509C1A5C}" srcId="{28444F0F-4F68-4C6B-84EB-BA53F4FE9D0A}" destId="{701CD9D7-0C8A-494A-AD5E-84B05C421851}" srcOrd="0" destOrd="0" parTransId="{0A3BC9B4-F651-4B45-ADC7-0C4F3F606C9E}" sibTransId="{B62B1A5D-9EA4-4E1A-A2E5-786FC7086DE9}"/>
    <dgm:cxn modelId="{08877211-2E84-41DA-A5C3-A6D3A6C60DB7}" srcId="{33851C5F-239C-4DA5-90C5-0C3A92F9D5A9}" destId="{F39A4D69-99D1-4720-8991-4292BAE0F88D}" srcOrd="0" destOrd="0" parTransId="{54CE5835-C451-4BD4-8670-178ECDD19E15}" sibTransId="{4A624357-B9B6-4F88-A273-F87913A91B31}"/>
    <dgm:cxn modelId="{F8792F1A-1632-4568-8DB9-2B2DD525A1BB}" srcId="{987016E7-A1FC-445B-B8B4-030CBC3EDB88}" destId="{5008171C-1FEC-44CC-83A5-0079BB98EB57}" srcOrd="0" destOrd="0" parTransId="{19231E18-3685-457C-AD20-80CB92DBBF51}" sibTransId="{A883920E-C6E7-4B61-9E9C-12FC200D5383}"/>
    <dgm:cxn modelId="{D7B06126-DF1C-40FF-AB92-AAEE4A78D4A8}" type="presOf" srcId="{17D0D3E1-F366-4B4A-BB65-0EE27F03A941}" destId="{FD3036A5-96A6-4173-80CD-C10BDA5D397B}" srcOrd="0" destOrd="0" presId="urn:microsoft.com/office/officeart/2005/8/layout/default"/>
    <dgm:cxn modelId="{9730F629-B74C-4507-9F92-CD16B7C3A418}" srcId="{A64AD576-F08B-47CA-9297-0BA746350A72}" destId="{26554EEB-C1FF-460F-9F21-B7DC58FEE64A}" srcOrd="0" destOrd="0" parTransId="{4DFF8F92-D4EA-44A6-AB93-BEC314A86716}" sibTransId="{8A0D32F7-D9BB-41AD-8061-618A0B687F46}"/>
    <dgm:cxn modelId="{B02ADD5E-F2E5-47E7-A047-C36721BBA1EC}" srcId="{1E1C6403-C0CA-44F4-89F5-E0D539A14CFB}" destId="{80D67D69-EA33-47BB-A992-5271E93F6366}" srcOrd="3" destOrd="0" parTransId="{29362E8B-9347-4099-A915-F3B39E5821AB}" sibTransId="{7A1A5E88-6F68-4727-9C08-FA4F41598C74}"/>
    <dgm:cxn modelId="{EDD7F15E-3556-4121-9473-F00C502911F1}" srcId="{1E1C6403-C0CA-44F4-89F5-E0D539A14CFB}" destId="{A64AD576-F08B-47CA-9297-0BA746350A72}" srcOrd="7" destOrd="0" parTransId="{42ED75EE-4055-4E4D-92C8-7BCB7072F0E8}" sibTransId="{BBFC51C0-C650-4591-97D5-D2ECF9BE7A8F}"/>
    <dgm:cxn modelId="{CAAD3161-41D0-4492-A85B-50AB2EFB9E99}" type="presOf" srcId="{1E1C6403-C0CA-44F4-89F5-E0D539A14CFB}" destId="{B6902B31-AC65-4780-A833-7AC90748441F}" srcOrd="0" destOrd="0" presId="urn:microsoft.com/office/officeart/2005/8/layout/default"/>
    <dgm:cxn modelId="{72C06A61-5938-44C1-A165-F519C054902D}" srcId="{1E1C6403-C0CA-44F4-89F5-E0D539A14CFB}" destId="{28444F0F-4F68-4C6B-84EB-BA53F4FE9D0A}" srcOrd="6" destOrd="0" parTransId="{6835F251-4629-44F9-B9AE-D94B79A69871}" sibTransId="{9D7B5779-EBF7-46D8-B202-12F98C281CE2}"/>
    <dgm:cxn modelId="{3FC2F568-D655-4DB7-8DC5-DCC4DF260733}" type="presOf" srcId="{00479C8D-542A-44EC-A9E4-FE78E36AC8E6}" destId="{5F7EFF14-46FE-4C4A-8D84-F638D5713386}" srcOrd="0" destOrd="0" presId="urn:microsoft.com/office/officeart/2005/8/layout/default"/>
    <dgm:cxn modelId="{D5405B71-0C47-4B33-B545-B320D21DF3FF}" srcId="{1E1C6403-C0CA-44F4-89F5-E0D539A14CFB}" destId="{33851C5F-239C-4DA5-90C5-0C3A92F9D5A9}" srcOrd="0" destOrd="0" parTransId="{49CD4CD2-1E8D-42F1-B449-9DAC8C655736}" sibTransId="{53A4249C-5865-4C42-934E-E4DE44CA36A1}"/>
    <dgm:cxn modelId="{830CA073-4E14-4736-A58E-5D191150B6B7}" srcId="{1E1C6403-C0CA-44F4-89F5-E0D539A14CFB}" destId="{17D0D3E1-F366-4B4A-BB65-0EE27F03A941}" srcOrd="2" destOrd="0" parTransId="{C23717A7-CBF8-4801-A421-33D448599495}" sibTransId="{CF98EC4A-80F6-4E4B-A3D9-444854798635}"/>
    <dgm:cxn modelId="{A3AC0056-60A4-401D-8603-65949780DEDC}" type="presOf" srcId="{F39A4D69-99D1-4720-8991-4292BAE0F88D}" destId="{C48A5A0E-469B-4EFB-AEED-DDD8BC257EEB}" srcOrd="0" destOrd="1" presId="urn:microsoft.com/office/officeart/2005/8/layout/default"/>
    <dgm:cxn modelId="{8D97658B-FAFF-4ED1-A440-F99A23249159}" type="presOf" srcId="{33851C5F-239C-4DA5-90C5-0C3A92F9D5A9}" destId="{C48A5A0E-469B-4EFB-AEED-DDD8BC257EEB}" srcOrd="0" destOrd="0" presId="urn:microsoft.com/office/officeart/2005/8/layout/default"/>
    <dgm:cxn modelId="{F10DA49F-B552-4620-B174-F31CA177957F}" srcId="{1E1C6403-C0CA-44F4-89F5-E0D539A14CFB}" destId="{987016E7-A1FC-445B-B8B4-030CBC3EDB88}" srcOrd="5" destOrd="0" parTransId="{C2A11BB3-A84C-4D3B-86AB-9BE3B506576A}" sibTransId="{42DF0E44-62EE-4F96-81E4-167697F559DE}"/>
    <dgm:cxn modelId="{14CD69A0-B875-46C1-BC6E-BF13D2A89EC4}" type="presOf" srcId="{FF5A5FA7-710D-4CD9-8626-C074BB33CFFB}" destId="{5F7EFF14-46FE-4C4A-8D84-F638D5713386}" srcOrd="0" destOrd="1" presId="urn:microsoft.com/office/officeart/2005/8/layout/default"/>
    <dgm:cxn modelId="{00023FAB-F75D-4DC4-9739-BD1259D21119}" srcId="{1E1C6403-C0CA-44F4-89F5-E0D539A14CFB}" destId="{9D62A78B-071A-44D2-B413-80753E5AE1C5}" srcOrd="1" destOrd="0" parTransId="{AB99FBBD-DF4A-497A-913C-C72C0C15DEF2}" sibTransId="{D7D1F5A7-25B3-489F-B890-93A9B159C819}"/>
    <dgm:cxn modelId="{1322DEAD-D205-4F01-9581-FA1C342A8095}" type="presOf" srcId="{A64AD576-F08B-47CA-9297-0BA746350A72}" destId="{BD66C185-C78C-4E73-B7F8-155DE006C626}" srcOrd="0" destOrd="0" presId="urn:microsoft.com/office/officeart/2005/8/layout/default"/>
    <dgm:cxn modelId="{A90B58B4-4515-4829-B13B-08BA797D5F9C}" type="presOf" srcId="{28444F0F-4F68-4C6B-84EB-BA53F4FE9D0A}" destId="{7923DFE9-7F45-4FD6-BCB8-C48943041260}" srcOrd="0" destOrd="0" presId="urn:microsoft.com/office/officeart/2005/8/layout/default"/>
    <dgm:cxn modelId="{687D4ABA-F239-4B84-8526-DA5C78D5B9E1}" srcId="{9D62A78B-071A-44D2-B413-80753E5AE1C5}" destId="{10C01AD2-9952-4AE6-A8F8-76FE8BD070ED}" srcOrd="0" destOrd="0" parTransId="{4EB192A5-BBD7-4FF4-BA43-7929AC4CCF06}" sibTransId="{933F2E4A-870D-4D0D-A8C5-6E96CCFF8F8A}"/>
    <dgm:cxn modelId="{0021EBBB-F024-44B4-BCC2-3B742EA7971B}" type="presOf" srcId="{26554EEB-C1FF-460F-9F21-B7DC58FEE64A}" destId="{BD66C185-C78C-4E73-B7F8-155DE006C626}" srcOrd="0" destOrd="1" presId="urn:microsoft.com/office/officeart/2005/8/layout/default"/>
    <dgm:cxn modelId="{9DFCC9BD-5A98-409D-AB65-E6F36211B3D8}" srcId="{17D0D3E1-F366-4B4A-BB65-0EE27F03A941}" destId="{078CC8D2-CE2F-406F-9833-C8F106C32EFC}" srcOrd="0" destOrd="0" parTransId="{EF38D2CD-7806-49F2-BF5D-002790973C8D}" sibTransId="{793D153E-689C-4AE6-9409-D32F9091DC1E}"/>
    <dgm:cxn modelId="{560234BE-EF05-47AE-8BD6-0C1F579183CA}" srcId="{00479C8D-542A-44EC-A9E4-FE78E36AC8E6}" destId="{FF5A5FA7-710D-4CD9-8626-C074BB33CFFB}" srcOrd="0" destOrd="0" parTransId="{D0C32343-8F59-4699-913B-4B685B1CA959}" sibTransId="{A1A6533D-D7EA-4CFE-BF47-2E3573D126A7}"/>
    <dgm:cxn modelId="{AF33A6C5-5C1F-4D4C-B13B-027E0A84673D}" type="presOf" srcId="{80D67D69-EA33-47BB-A992-5271E93F6366}" destId="{0587F41B-E8B3-453C-BC67-7104BA8794E7}" srcOrd="0" destOrd="0" presId="urn:microsoft.com/office/officeart/2005/8/layout/default"/>
    <dgm:cxn modelId="{F3A691C6-5A46-4051-904E-039BBA9548F8}" type="presOf" srcId="{5008171C-1FEC-44CC-83A5-0079BB98EB57}" destId="{4A4E1FEA-1C8D-4FA4-A704-DC30FCCE5617}" srcOrd="0" destOrd="1" presId="urn:microsoft.com/office/officeart/2005/8/layout/default"/>
    <dgm:cxn modelId="{68590ACE-B559-46BB-8A9B-E95FE7435909}" srcId="{1E1C6403-C0CA-44F4-89F5-E0D539A14CFB}" destId="{00479C8D-542A-44EC-A9E4-FE78E36AC8E6}" srcOrd="4" destOrd="0" parTransId="{8CD31E24-5B71-4E1A-8076-5BACA52EC451}" sibTransId="{8425D4E2-E28A-4AAE-81EC-4760D163186F}"/>
    <dgm:cxn modelId="{FBCB57D3-0DB5-4121-B2F2-3D12039705DA}" type="presOf" srcId="{10C01AD2-9952-4AE6-A8F8-76FE8BD070ED}" destId="{02121E7D-1F98-4D18-9D8D-BFC65DF012CF}" srcOrd="0" destOrd="1" presId="urn:microsoft.com/office/officeart/2005/8/layout/default"/>
    <dgm:cxn modelId="{96F95EE0-735C-4FA7-9F78-EC6C5FD2A949}" type="presOf" srcId="{9D62A78B-071A-44D2-B413-80753E5AE1C5}" destId="{02121E7D-1F98-4D18-9D8D-BFC65DF012CF}" srcOrd="0" destOrd="0" presId="urn:microsoft.com/office/officeart/2005/8/layout/default"/>
    <dgm:cxn modelId="{F4F315F4-C6F0-42E3-8BE0-D9AF3803FC93}" type="presOf" srcId="{701CD9D7-0C8A-494A-AD5E-84B05C421851}" destId="{7923DFE9-7F45-4FD6-BCB8-C48943041260}" srcOrd="0" destOrd="1" presId="urn:microsoft.com/office/officeart/2005/8/layout/default"/>
    <dgm:cxn modelId="{4A9463F4-00D5-437F-A7FB-6A25CCBEABE2}" srcId="{80D67D69-EA33-47BB-A992-5271E93F6366}" destId="{95FC70BF-4E77-476C-B79F-73C746007994}" srcOrd="0" destOrd="0" parTransId="{1505BFFB-DAE5-4197-9846-796905051C90}" sibTransId="{814BA742-A87B-4964-8908-FD01AD73AD53}"/>
    <dgm:cxn modelId="{A8BF63F9-BCB0-465F-8EA2-E93B4866614C}" type="presOf" srcId="{987016E7-A1FC-445B-B8B4-030CBC3EDB88}" destId="{4A4E1FEA-1C8D-4FA4-A704-DC30FCCE5617}" srcOrd="0" destOrd="0" presId="urn:microsoft.com/office/officeart/2005/8/layout/default"/>
    <dgm:cxn modelId="{22C898FC-8675-4A02-BEA9-6790373DFEFC}" type="presOf" srcId="{95FC70BF-4E77-476C-B79F-73C746007994}" destId="{0587F41B-E8B3-453C-BC67-7104BA8794E7}" srcOrd="0" destOrd="1" presId="urn:microsoft.com/office/officeart/2005/8/layout/default"/>
    <dgm:cxn modelId="{BC21C3D6-05C5-497B-A237-59C96E979023}" type="presParOf" srcId="{B6902B31-AC65-4780-A833-7AC90748441F}" destId="{C48A5A0E-469B-4EFB-AEED-DDD8BC257EEB}" srcOrd="0" destOrd="0" presId="urn:microsoft.com/office/officeart/2005/8/layout/default"/>
    <dgm:cxn modelId="{D53FF27B-2F05-4DE8-B3AB-83659600786D}" type="presParOf" srcId="{B6902B31-AC65-4780-A833-7AC90748441F}" destId="{A1487AE9-F09E-4820-8A8E-94F13E809707}" srcOrd="1" destOrd="0" presId="urn:microsoft.com/office/officeart/2005/8/layout/default"/>
    <dgm:cxn modelId="{1C57FE57-7989-4CEF-9FF5-AC7E8536FFF0}" type="presParOf" srcId="{B6902B31-AC65-4780-A833-7AC90748441F}" destId="{02121E7D-1F98-4D18-9D8D-BFC65DF012CF}" srcOrd="2" destOrd="0" presId="urn:microsoft.com/office/officeart/2005/8/layout/default"/>
    <dgm:cxn modelId="{5451F6F4-0EB2-42A8-854E-C8484D3AE52F}" type="presParOf" srcId="{B6902B31-AC65-4780-A833-7AC90748441F}" destId="{A2E28340-68A4-40DB-84F3-538E3286104A}" srcOrd="3" destOrd="0" presId="urn:microsoft.com/office/officeart/2005/8/layout/default"/>
    <dgm:cxn modelId="{23682ADC-999E-4FB0-B7AC-5341BE295757}" type="presParOf" srcId="{B6902B31-AC65-4780-A833-7AC90748441F}" destId="{FD3036A5-96A6-4173-80CD-C10BDA5D397B}" srcOrd="4" destOrd="0" presId="urn:microsoft.com/office/officeart/2005/8/layout/default"/>
    <dgm:cxn modelId="{EC53E882-16D8-4DB9-AEB9-4038087D927A}" type="presParOf" srcId="{B6902B31-AC65-4780-A833-7AC90748441F}" destId="{2787B48B-72D3-4203-92B3-BD0138ADD710}" srcOrd="5" destOrd="0" presId="urn:microsoft.com/office/officeart/2005/8/layout/default"/>
    <dgm:cxn modelId="{A48D5C3F-3E46-4520-BEC3-95DEE1A46483}" type="presParOf" srcId="{B6902B31-AC65-4780-A833-7AC90748441F}" destId="{0587F41B-E8B3-453C-BC67-7104BA8794E7}" srcOrd="6" destOrd="0" presId="urn:microsoft.com/office/officeart/2005/8/layout/default"/>
    <dgm:cxn modelId="{82F84F75-F00E-463D-8ACE-A6BBA689CD69}" type="presParOf" srcId="{B6902B31-AC65-4780-A833-7AC90748441F}" destId="{E0047677-EBD8-4F25-97E5-3891F9362352}" srcOrd="7" destOrd="0" presId="urn:microsoft.com/office/officeart/2005/8/layout/default"/>
    <dgm:cxn modelId="{18D45208-E167-45D4-8B54-D43A2719E7AB}" type="presParOf" srcId="{B6902B31-AC65-4780-A833-7AC90748441F}" destId="{5F7EFF14-46FE-4C4A-8D84-F638D5713386}" srcOrd="8" destOrd="0" presId="urn:microsoft.com/office/officeart/2005/8/layout/default"/>
    <dgm:cxn modelId="{66C58B4A-CD2D-4828-B17D-E2831DC5C263}" type="presParOf" srcId="{B6902B31-AC65-4780-A833-7AC90748441F}" destId="{27FC0BEE-88EC-4DFB-9924-B5C19B2ED0D9}" srcOrd="9" destOrd="0" presId="urn:microsoft.com/office/officeart/2005/8/layout/default"/>
    <dgm:cxn modelId="{341A6682-AF94-40F3-A7D1-968B376B2946}" type="presParOf" srcId="{B6902B31-AC65-4780-A833-7AC90748441F}" destId="{4A4E1FEA-1C8D-4FA4-A704-DC30FCCE5617}" srcOrd="10" destOrd="0" presId="urn:microsoft.com/office/officeart/2005/8/layout/default"/>
    <dgm:cxn modelId="{2AAE6FC7-A5FF-4196-84AC-DA564525548A}" type="presParOf" srcId="{B6902B31-AC65-4780-A833-7AC90748441F}" destId="{BA9872A2-5D0B-473A-8792-C9FF375F8C99}" srcOrd="11" destOrd="0" presId="urn:microsoft.com/office/officeart/2005/8/layout/default"/>
    <dgm:cxn modelId="{0F1E52E5-990B-4FFA-AD92-0908D11D7596}" type="presParOf" srcId="{B6902B31-AC65-4780-A833-7AC90748441F}" destId="{7923DFE9-7F45-4FD6-BCB8-C48943041260}" srcOrd="12" destOrd="0" presId="urn:microsoft.com/office/officeart/2005/8/layout/default"/>
    <dgm:cxn modelId="{51C215B0-0CD7-40D2-AD35-8E1A8CCF73FA}" type="presParOf" srcId="{B6902B31-AC65-4780-A833-7AC90748441F}" destId="{7DB55AD0-5A16-4343-98DF-91398EE51B2F}" srcOrd="13" destOrd="0" presId="urn:microsoft.com/office/officeart/2005/8/layout/default"/>
    <dgm:cxn modelId="{44B42A87-1F40-4947-885B-0DA4740CA726}" type="presParOf" srcId="{B6902B31-AC65-4780-A833-7AC90748441F}" destId="{BD66C185-C78C-4E73-B7F8-155DE006C626}"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4397E9-466D-4DF0-9BE9-ABD416BB3BBA}">
      <dsp:nvSpPr>
        <dsp:cNvPr id="0" name=""/>
        <dsp:cNvSpPr/>
      </dsp:nvSpPr>
      <dsp:spPr>
        <a:xfrm>
          <a:off x="0" y="738622"/>
          <a:ext cx="7471387" cy="551655"/>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u="sng" kern="1200" dirty="0"/>
            <a:t>HB19 Drinking Water Utility Amendments:</a:t>
          </a:r>
          <a:endParaRPr lang="en-US" sz="2300" kern="1200" dirty="0"/>
        </a:p>
      </dsp:txBody>
      <dsp:txXfrm>
        <a:off x="26930" y="765552"/>
        <a:ext cx="7417527" cy="497795"/>
      </dsp:txXfrm>
    </dsp:sp>
    <dsp:sp modelId="{31313FC9-F265-49DD-AD9F-173EDADBB217}">
      <dsp:nvSpPr>
        <dsp:cNvPr id="0" name=""/>
        <dsp:cNvSpPr/>
      </dsp:nvSpPr>
      <dsp:spPr>
        <a:xfrm>
          <a:off x="0" y="1290277"/>
          <a:ext cx="7471387" cy="571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Requires a community water system to complete an emergency response plan and report a breach to the Utah Cyber Center within two hours.</a:t>
          </a:r>
        </a:p>
      </dsp:txBody>
      <dsp:txXfrm>
        <a:off x="0" y="1290277"/>
        <a:ext cx="7471387" cy="571320"/>
      </dsp:txXfrm>
    </dsp:sp>
    <dsp:sp modelId="{550C85A8-6843-4EC2-BE02-6710477407B6}">
      <dsp:nvSpPr>
        <dsp:cNvPr id="0" name=""/>
        <dsp:cNvSpPr/>
      </dsp:nvSpPr>
      <dsp:spPr>
        <a:xfrm>
          <a:off x="0" y="1861597"/>
          <a:ext cx="7471387" cy="551655"/>
        </a:xfrm>
        <a:prstGeom prst="roundRect">
          <a:avLst/>
        </a:prstGeom>
        <a:gradFill rotWithShape="0">
          <a:gsLst>
            <a:gs pos="0">
              <a:schemeClr val="accent2">
                <a:hueOff val="-485121"/>
                <a:satOff val="-27976"/>
                <a:lumOff val="2876"/>
                <a:alphaOff val="0"/>
                <a:satMod val="103000"/>
                <a:lumMod val="102000"/>
                <a:tint val="94000"/>
              </a:schemeClr>
            </a:gs>
            <a:gs pos="50000">
              <a:schemeClr val="accent2">
                <a:hueOff val="-485121"/>
                <a:satOff val="-27976"/>
                <a:lumOff val="2876"/>
                <a:alphaOff val="0"/>
                <a:satMod val="110000"/>
                <a:lumMod val="100000"/>
                <a:shade val="100000"/>
              </a:schemeClr>
            </a:gs>
            <a:gs pos="100000">
              <a:schemeClr val="accent2">
                <a:hueOff val="-485121"/>
                <a:satOff val="-27976"/>
                <a:lumOff val="287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u="sng" kern="1200" dirty="0"/>
            <a:t>HB69 (1</a:t>
          </a:r>
          <a:r>
            <a:rPr lang="en-US" sz="2300" b="1" u="sng" kern="1200" baseline="30000" dirty="0"/>
            <a:t>st</a:t>
          </a:r>
          <a:r>
            <a:rPr lang="en-US" sz="2300" b="1" u="sng" kern="1200" dirty="0"/>
            <a:t>  Sub) Drinking Water Restructuring Amendments:</a:t>
          </a:r>
          <a:endParaRPr lang="en-US" sz="2300" kern="1200" dirty="0"/>
        </a:p>
      </dsp:txBody>
      <dsp:txXfrm>
        <a:off x="26930" y="1888527"/>
        <a:ext cx="7417527" cy="497795"/>
      </dsp:txXfrm>
    </dsp:sp>
    <dsp:sp modelId="{4D5B3213-052A-4670-B16E-33C090A3B940}">
      <dsp:nvSpPr>
        <dsp:cNvPr id="0" name=""/>
        <dsp:cNvSpPr/>
      </dsp:nvSpPr>
      <dsp:spPr>
        <a:xfrm>
          <a:off x="0" y="2413252"/>
          <a:ext cx="7471387" cy="8331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Gives the DDW tools to intervene in the management of a public water system if not in compliance.  Would allow the court to appoint  a receive to take possession and manage the system.  This is a tool of last resort.</a:t>
          </a:r>
        </a:p>
      </dsp:txBody>
      <dsp:txXfrm>
        <a:off x="0" y="2413252"/>
        <a:ext cx="7471387" cy="833175"/>
      </dsp:txXfrm>
    </dsp:sp>
    <dsp:sp modelId="{5DA4251A-D186-4592-9AF3-61232AC06B27}">
      <dsp:nvSpPr>
        <dsp:cNvPr id="0" name=""/>
        <dsp:cNvSpPr/>
      </dsp:nvSpPr>
      <dsp:spPr>
        <a:xfrm>
          <a:off x="0" y="3246427"/>
          <a:ext cx="7471387" cy="551655"/>
        </a:xfrm>
        <a:prstGeom prst="roundRect">
          <a:avLst/>
        </a:prstGeom>
        <a:gradFill rotWithShape="0">
          <a:gsLst>
            <a:gs pos="0">
              <a:schemeClr val="accent2">
                <a:hueOff val="-970242"/>
                <a:satOff val="-55952"/>
                <a:lumOff val="5752"/>
                <a:alphaOff val="0"/>
                <a:satMod val="103000"/>
                <a:lumMod val="102000"/>
                <a:tint val="94000"/>
              </a:schemeClr>
            </a:gs>
            <a:gs pos="50000">
              <a:schemeClr val="accent2">
                <a:hueOff val="-970242"/>
                <a:satOff val="-55952"/>
                <a:lumOff val="5752"/>
                <a:alphaOff val="0"/>
                <a:satMod val="110000"/>
                <a:lumMod val="100000"/>
                <a:shade val="100000"/>
              </a:schemeClr>
            </a:gs>
            <a:gs pos="100000">
              <a:schemeClr val="accent2">
                <a:hueOff val="-970242"/>
                <a:satOff val="-55952"/>
                <a:lumOff val="575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b="1" u="sng" kern="1200" dirty="0"/>
            <a:t>HB296 Water Commitment Amendments: </a:t>
          </a:r>
          <a:endParaRPr lang="en-US" sz="2300" kern="1200" dirty="0"/>
        </a:p>
      </dsp:txBody>
      <dsp:txXfrm>
        <a:off x="26930" y="3273357"/>
        <a:ext cx="7417527" cy="497795"/>
      </dsp:txXfrm>
    </dsp:sp>
    <dsp:sp modelId="{B7205C83-737C-4A56-AC74-80EFFEB18F03}">
      <dsp:nvSpPr>
        <dsp:cNvPr id="0" name=""/>
        <dsp:cNvSpPr/>
      </dsp:nvSpPr>
      <dsp:spPr>
        <a:xfrm>
          <a:off x="0" y="3798082"/>
          <a:ext cx="7471387" cy="5713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Permits a commitment of available water to uses on the GSL to be included in a conservation plan.</a:t>
          </a:r>
        </a:p>
      </dsp:txBody>
      <dsp:txXfrm>
        <a:off x="0" y="3798082"/>
        <a:ext cx="7471387" cy="571320"/>
      </dsp:txXfrm>
    </dsp:sp>
    <dsp:sp modelId="{C1AA3E00-9077-4177-B1AB-30214E9F7E94}">
      <dsp:nvSpPr>
        <dsp:cNvPr id="0" name=""/>
        <dsp:cNvSpPr/>
      </dsp:nvSpPr>
      <dsp:spPr>
        <a:xfrm>
          <a:off x="0" y="4369402"/>
          <a:ext cx="7471387" cy="551655"/>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SB284 (6</a:t>
          </a:r>
          <a:r>
            <a:rPr lang="en-US" sz="2300" kern="1200" baseline="30000" dirty="0"/>
            <a:t>th</a:t>
          </a:r>
          <a:r>
            <a:rPr lang="en-US" sz="2300" kern="1200" dirty="0"/>
            <a:t> Sub) Local Land and Water Modifications:</a:t>
          </a:r>
        </a:p>
      </dsp:txBody>
      <dsp:txXfrm>
        <a:off x="26930" y="4396332"/>
        <a:ext cx="7417527" cy="497795"/>
      </dsp:txXfrm>
    </dsp:sp>
    <dsp:sp modelId="{5A292B64-2FC7-4BE9-9F4B-C75F8368EBD6}">
      <dsp:nvSpPr>
        <dsp:cNvPr id="0" name=""/>
        <dsp:cNvSpPr/>
      </dsp:nvSpPr>
      <dsp:spPr>
        <a:xfrm>
          <a:off x="0" y="4921057"/>
          <a:ext cx="7471387" cy="10712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Big bill with six subs.  Final sub incorporated language from HB 439 that was filed and dealt with “water exactions”. Requires counties, </a:t>
          </a:r>
          <a:r>
            <a:rPr lang="en-US" sz="1800" kern="1200" dirty="0" err="1"/>
            <a:t>munis</a:t>
          </a:r>
          <a:r>
            <a:rPr lang="en-US" sz="1800" kern="1200" dirty="0"/>
            <a:t> and special districts to adopt a written plan to determine future water needs before imposing a water exaction.</a:t>
          </a:r>
        </a:p>
      </dsp:txBody>
      <dsp:txXfrm>
        <a:off x="0" y="4921057"/>
        <a:ext cx="7471387" cy="10712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4397E9-466D-4DF0-9BE9-ABD416BB3BBA}">
      <dsp:nvSpPr>
        <dsp:cNvPr id="0" name=""/>
        <dsp:cNvSpPr/>
      </dsp:nvSpPr>
      <dsp:spPr>
        <a:xfrm>
          <a:off x="0" y="505477"/>
          <a:ext cx="7471387" cy="455715"/>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u="sng" kern="1200" dirty="0"/>
            <a:t>HB76 (3</a:t>
          </a:r>
          <a:r>
            <a:rPr lang="en-US" sz="1900" b="1" u="sng" kern="1200" baseline="30000" dirty="0"/>
            <a:t>rd</a:t>
          </a:r>
          <a:r>
            <a:rPr lang="en-US" sz="1900" b="1" u="sng" kern="1200" dirty="0"/>
            <a:t> Sub) Data Center Water Transparency Amendment: :</a:t>
          </a:r>
          <a:endParaRPr lang="en-US" sz="1900" kern="1200" dirty="0"/>
        </a:p>
      </dsp:txBody>
      <dsp:txXfrm>
        <a:off x="22246" y="527723"/>
        <a:ext cx="7426895" cy="411223"/>
      </dsp:txXfrm>
    </dsp:sp>
    <dsp:sp modelId="{31313FC9-F265-49DD-AD9F-173EDADBB217}">
      <dsp:nvSpPr>
        <dsp:cNvPr id="0" name=""/>
        <dsp:cNvSpPr/>
      </dsp:nvSpPr>
      <dsp:spPr>
        <a:xfrm>
          <a:off x="0" y="961192"/>
          <a:ext cx="7471387" cy="904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t>Imposes new reporting requirements on large data centers (75 AF or more per year and at least one facility greater than 10,000 </a:t>
          </a:r>
          <a:r>
            <a:rPr lang="en-US" sz="1500" kern="1200" dirty="0" err="1"/>
            <a:t>sqft</a:t>
          </a:r>
          <a:r>
            <a:rPr lang="en-US" sz="1500" kern="1200" dirty="0"/>
            <a:t>).  Must notify Div Water Rights and Water Quality in planning phase and local water supplier at least 90 days before construction begins.</a:t>
          </a:r>
        </a:p>
      </dsp:txBody>
      <dsp:txXfrm>
        <a:off x="0" y="961192"/>
        <a:ext cx="7471387" cy="904590"/>
      </dsp:txXfrm>
    </dsp:sp>
    <dsp:sp modelId="{550C85A8-6843-4EC2-BE02-6710477407B6}">
      <dsp:nvSpPr>
        <dsp:cNvPr id="0" name=""/>
        <dsp:cNvSpPr/>
      </dsp:nvSpPr>
      <dsp:spPr>
        <a:xfrm>
          <a:off x="0" y="1865782"/>
          <a:ext cx="7471387" cy="455715"/>
        </a:xfrm>
        <a:prstGeom prst="roundRect">
          <a:avLst/>
        </a:prstGeom>
        <a:gradFill rotWithShape="0">
          <a:gsLst>
            <a:gs pos="0">
              <a:schemeClr val="accent2">
                <a:hueOff val="-363841"/>
                <a:satOff val="-20982"/>
                <a:lumOff val="2157"/>
                <a:alphaOff val="0"/>
                <a:satMod val="103000"/>
                <a:lumMod val="102000"/>
                <a:tint val="94000"/>
              </a:schemeClr>
            </a:gs>
            <a:gs pos="50000">
              <a:schemeClr val="accent2">
                <a:hueOff val="-363841"/>
                <a:satOff val="-20982"/>
                <a:lumOff val="2157"/>
                <a:alphaOff val="0"/>
                <a:satMod val="110000"/>
                <a:lumMod val="100000"/>
                <a:shade val="100000"/>
              </a:schemeClr>
            </a:gs>
            <a:gs pos="100000">
              <a:schemeClr val="accent2">
                <a:hueOff val="-363841"/>
                <a:satOff val="-20982"/>
                <a:lumOff val="2157"/>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u="sng" kern="1200" dirty="0"/>
            <a:t>SB46 Water Wise Landscaping Amendments:</a:t>
          </a:r>
          <a:endParaRPr lang="en-US" sz="1900" kern="1200" dirty="0"/>
        </a:p>
      </dsp:txBody>
      <dsp:txXfrm>
        <a:off x="22246" y="1888028"/>
        <a:ext cx="7426895" cy="411223"/>
      </dsp:txXfrm>
    </dsp:sp>
    <dsp:sp modelId="{4D5B3213-052A-4670-B16E-33C090A3B940}">
      <dsp:nvSpPr>
        <dsp:cNvPr id="0" name=""/>
        <dsp:cNvSpPr/>
      </dsp:nvSpPr>
      <dsp:spPr>
        <a:xfrm>
          <a:off x="0" y="2321497"/>
          <a:ext cx="7471387" cy="9045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t>Strengthens water efficiency standards. Limits the amount of “non-functional” turf at a state facility to 20% of landscaped grounds.  Restricts overhead spray during the day and facilities built after 5/6/26 would be required to use water-wise landscaping and include </a:t>
          </a:r>
          <a:r>
            <a:rPr lang="en-US" sz="1500" kern="1200" dirty="0" err="1"/>
            <a:t>canopoy</a:t>
          </a:r>
          <a:r>
            <a:rPr lang="en-US" sz="1500" kern="1200" dirty="0"/>
            <a:t> coverage of at least 50%.</a:t>
          </a:r>
        </a:p>
      </dsp:txBody>
      <dsp:txXfrm>
        <a:off x="0" y="2321497"/>
        <a:ext cx="7471387" cy="904590"/>
      </dsp:txXfrm>
    </dsp:sp>
    <dsp:sp modelId="{5DA4251A-D186-4592-9AF3-61232AC06B27}">
      <dsp:nvSpPr>
        <dsp:cNvPr id="0" name=""/>
        <dsp:cNvSpPr/>
      </dsp:nvSpPr>
      <dsp:spPr>
        <a:xfrm>
          <a:off x="0" y="3226087"/>
          <a:ext cx="7471387" cy="455715"/>
        </a:xfrm>
        <a:prstGeom prst="roundRect">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u="sng" kern="1200" dirty="0"/>
            <a:t>SB252 (1</a:t>
          </a:r>
          <a:r>
            <a:rPr lang="en-US" sz="1900" b="1" u="sng" kern="1200" baseline="30000" dirty="0"/>
            <a:t>st</a:t>
          </a:r>
          <a:r>
            <a:rPr lang="en-US" sz="1900" b="1" u="sng" kern="1200" dirty="0"/>
            <a:t> Sub) Water Usage at State-owned Facilities Amendments:</a:t>
          </a:r>
          <a:endParaRPr lang="en-US" sz="1900" kern="1200" dirty="0"/>
        </a:p>
      </dsp:txBody>
      <dsp:txXfrm>
        <a:off x="22246" y="3248333"/>
        <a:ext cx="7426895" cy="411223"/>
      </dsp:txXfrm>
    </dsp:sp>
    <dsp:sp modelId="{B7205C83-737C-4A56-AC74-80EFFEB18F03}">
      <dsp:nvSpPr>
        <dsp:cNvPr id="0" name=""/>
        <dsp:cNvSpPr/>
      </dsp:nvSpPr>
      <dsp:spPr>
        <a:xfrm>
          <a:off x="0" y="3681802"/>
          <a:ext cx="7471387" cy="471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t>Requires state agencies to take action on efficient irrigation practices and use of low water turf. Directs the Division of Facilities Construction and </a:t>
          </a:r>
          <a:r>
            <a:rPr lang="en-US" sz="1500" kern="1200" dirty="0" err="1"/>
            <a:t>Mgmt</a:t>
          </a:r>
          <a:r>
            <a:rPr lang="en-US" sz="1500" kern="1200" dirty="0"/>
            <a:t> to audit irrigation systems.</a:t>
          </a:r>
        </a:p>
      </dsp:txBody>
      <dsp:txXfrm>
        <a:off x="0" y="3681802"/>
        <a:ext cx="7471387" cy="471960"/>
      </dsp:txXfrm>
    </dsp:sp>
    <dsp:sp modelId="{C1AA3E00-9077-4177-B1AB-30214E9F7E94}">
      <dsp:nvSpPr>
        <dsp:cNvPr id="0" name=""/>
        <dsp:cNvSpPr/>
      </dsp:nvSpPr>
      <dsp:spPr>
        <a:xfrm>
          <a:off x="0" y="4153762"/>
          <a:ext cx="7471387" cy="455715"/>
        </a:xfrm>
        <a:prstGeom prst="roundRect">
          <a:avLst/>
        </a:prstGeom>
        <a:gradFill rotWithShape="0">
          <a:gsLst>
            <a:gs pos="0">
              <a:schemeClr val="accent2">
                <a:hueOff val="-1091522"/>
                <a:satOff val="-62946"/>
                <a:lumOff val="6471"/>
                <a:alphaOff val="0"/>
                <a:satMod val="103000"/>
                <a:lumMod val="102000"/>
                <a:tint val="94000"/>
              </a:schemeClr>
            </a:gs>
            <a:gs pos="50000">
              <a:schemeClr val="accent2">
                <a:hueOff val="-1091522"/>
                <a:satOff val="-62946"/>
                <a:lumOff val="6471"/>
                <a:alphaOff val="0"/>
                <a:satMod val="110000"/>
                <a:lumMod val="100000"/>
                <a:shade val="100000"/>
              </a:schemeClr>
            </a:gs>
            <a:gs pos="100000">
              <a:schemeClr val="accent2">
                <a:hueOff val="-1091522"/>
                <a:satOff val="-62946"/>
                <a:lumOff val="6471"/>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u="sng" kern="1200" dirty="0"/>
            <a:t>HB473 (2</a:t>
          </a:r>
          <a:r>
            <a:rPr lang="en-US" sz="1900" b="1" u="sng" kern="1200" baseline="30000" dirty="0"/>
            <a:t>nd</a:t>
          </a:r>
          <a:r>
            <a:rPr lang="en-US" sz="1900" b="1" u="sng" kern="1200" dirty="0"/>
            <a:t> Sub) Colorado River Authority Amendments: </a:t>
          </a:r>
          <a:endParaRPr lang="en-US" sz="1900" kern="1200" dirty="0"/>
        </a:p>
      </dsp:txBody>
      <dsp:txXfrm>
        <a:off x="22246" y="4176008"/>
        <a:ext cx="7426895" cy="411223"/>
      </dsp:txXfrm>
    </dsp:sp>
    <dsp:sp modelId="{5A292B64-2FC7-4BE9-9F4B-C75F8368EBD6}">
      <dsp:nvSpPr>
        <dsp:cNvPr id="0" name=""/>
        <dsp:cNvSpPr/>
      </dsp:nvSpPr>
      <dsp:spPr>
        <a:xfrm>
          <a:off x="0" y="4609477"/>
          <a:ext cx="7471387" cy="6882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t>Moves the Authority from  Gov’s office to Dept of Natural Resources.  Amends membership to include conservancy district and makes other changes to expand powers and address operation of the authority.</a:t>
          </a:r>
        </a:p>
      </dsp:txBody>
      <dsp:txXfrm>
        <a:off x="0" y="4609477"/>
        <a:ext cx="7471387" cy="688274"/>
      </dsp:txXfrm>
    </dsp:sp>
    <dsp:sp modelId="{F4ADCC5B-3886-42FC-A531-7717F861090D}">
      <dsp:nvSpPr>
        <dsp:cNvPr id="0" name=""/>
        <dsp:cNvSpPr/>
      </dsp:nvSpPr>
      <dsp:spPr>
        <a:xfrm>
          <a:off x="0" y="5297752"/>
          <a:ext cx="7471387" cy="455715"/>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b="1" u="sng" kern="1200" dirty="0"/>
            <a:t>HCR9 (2</a:t>
          </a:r>
          <a:r>
            <a:rPr lang="en-US" sz="1900" b="1" u="sng" kern="1200" baseline="30000" dirty="0"/>
            <a:t>nd</a:t>
          </a:r>
          <a:r>
            <a:rPr lang="en-US" sz="1900" b="1" u="sng" kern="1200" dirty="0"/>
            <a:t> Sub) Concurrent Resolution Addressing the Great Salt Lake: </a:t>
          </a:r>
          <a:endParaRPr lang="en-US" sz="1900" kern="1200" dirty="0"/>
        </a:p>
      </dsp:txBody>
      <dsp:txXfrm>
        <a:off x="22246" y="5319998"/>
        <a:ext cx="7426895" cy="411223"/>
      </dsp:txXfrm>
    </dsp:sp>
    <dsp:sp modelId="{E7737175-E29A-49CC-A8C3-FFB73E0C9916}">
      <dsp:nvSpPr>
        <dsp:cNvPr id="0" name=""/>
        <dsp:cNvSpPr/>
      </dsp:nvSpPr>
      <dsp:spPr>
        <a:xfrm>
          <a:off x="0" y="5753467"/>
          <a:ext cx="7471387" cy="4719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37217" tIns="24130" rIns="135128" bIns="24130" numCol="1" spcCol="1270" anchor="t" anchorCtr="0">
          <a:noAutofit/>
        </a:bodyPr>
        <a:lstStyle/>
        <a:p>
          <a:pPr marL="114300" lvl="1" indent="-114300" algn="l" defTabSz="666750">
            <a:lnSpc>
              <a:spcPct val="90000"/>
            </a:lnSpc>
            <a:spcBef>
              <a:spcPct val="0"/>
            </a:spcBef>
            <a:spcAft>
              <a:spcPct val="20000"/>
            </a:spcAft>
            <a:buChar char="•"/>
          </a:pPr>
          <a:r>
            <a:rPr lang="en-US" sz="1500" kern="1200" dirty="0"/>
            <a:t>Discusses importance of GSL and it’s decline.  Addresses states efforts and urges federal govt to provide assistance.</a:t>
          </a:r>
        </a:p>
      </dsp:txBody>
      <dsp:txXfrm>
        <a:off x="0" y="5753467"/>
        <a:ext cx="7471387" cy="47196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4397E9-466D-4DF0-9BE9-ABD416BB3BBA}">
      <dsp:nvSpPr>
        <dsp:cNvPr id="0" name=""/>
        <dsp:cNvSpPr/>
      </dsp:nvSpPr>
      <dsp:spPr>
        <a:xfrm>
          <a:off x="0" y="273265"/>
          <a:ext cx="7135306" cy="143208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u="sng" kern="1200" dirty="0"/>
            <a:t>HB450 (5</a:t>
          </a:r>
          <a:r>
            <a:rPr lang="en-US" sz="3600" b="1" u="sng" kern="1200" baseline="30000" dirty="0"/>
            <a:t>th</a:t>
          </a:r>
          <a:r>
            <a:rPr lang="en-US" sz="3600" b="1" u="sng" kern="1200" dirty="0"/>
            <a:t> Sub) Data Privacy Amendments:</a:t>
          </a:r>
          <a:endParaRPr lang="en-US" sz="3600" kern="1200" dirty="0"/>
        </a:p>
      </dsp:txBody>
      <dsp:txXfrm>
        <a:off x="69908" y="343173"/>
        <a:ext cx="6995490" cy="1292264"/>
      </dsp:txXfrm>
    </dsp:sp>
    <dsp:sp modelId="{31313FC9-F265-49DD-AD9F-173EDADBB217}">
      <dsp:nvSpPr>
        <dsp:cNvPr id="0" name=""/>
        <dsp:cNvSpPr/>
      </dsp:nvSpPr>
      <dsp:spPr>
        <a:xfrm>
          <a:off x="0" y="1705345"/>
          <a:ext cx="7135306" cy="2049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6546"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kern="1200" dirty="0"/>
            <a:t>Restructures the Utah Privacy Commission to include reps from state agencies, cities, counties, and public education.  Transfers support from auditors office to Utah Office of Data Privacy.  Lots of changes here.</a:t>
          </a:r>
        </a:p>
      </dsp:txBody>
      <dsp:txXfrm>
        <a:off x="0" y="1705345"/>
        <a:ext cx="7135306" cy="2049300"/>
      </dsp:txXfrm>
    </dsp:sp>
    <dsp:sp modelId="{550C85A8-6843-4EC2-BE02-6710477407B6}">
      <dsp:nvSpPr>
        <dsp:cNvPr id="0" name=""/>
        <dsp:cNvSpPr/>
      </dsp:nvSpPr>
      <dsp:spPr>
        <a:xfrm>
          <a:off x="0" y="3754645"/>
          <a:ext cx="7135306" cy="143208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u="sng" kern="1200" dirty="0"/>
            <a:t>SB229 (4</a:t>
          </a:r>
          <a:r>
            <a:rPr lang="en-US" sz="3600" b="1" u="sng" kern="1200" baseline="30000" dirty="0"/>
            <a:t>th</a:t>
          </a:r>
          <a:r>
            <a:rPr lang="en-US" sz="3600" b="1" u="sng" kern="1200" dirty="0"/>
            <a:t> Sub) State Employee Benefit Amendments:</a:t>
          </a:r>
          <a:endParaRPr lang="en-US" sz="3600" kern="1200" dirty="0"/>
        </a:p>
      </dsp:txBody>
      <dsp:txXfrm>
        <a:off x="69908" y="3824553"/>
        <a:ext cx="6995490" cy="1292264"/>
      </dsp:txXfrm>
    </dsp:sp>
    <dsp:sp modelId="{4D5B3213-052A-4670-B16E-33C090A3B940}">
      <dsp:nvSpPr>
        <dsp:cNvPr id="0" name=""/>
        <dsp:cNvSpPr/>
      </dsp:nvSpPr>
      <dsp:spPr>
        <a:xfrm>
          <a:off x="0" y="5186725"/>
          <a:ext cx="7135306" cy="8756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6546" tIns="45720" rIns="256032" bIns="45720" numCol="1" spcCol="1270" anchor="t" anchorCtr="0">
          <a:noAutofit/>
        </a:bodyPr>
        <a:lstStyle/>
        <a:p>
          <a:pPr marL="285750" lvl="1" indent="-285750" algn="l" defTabSz="1244600">
            <a:lnSpc>
              <a:spcPct val="90000"/>
            </a:lnSpc>
            <a:spcBef>
              <a:spcPct val="0"/>
            </a:spcBef>
            <a:spcAft>
              <a:spcPct val="20000"/>
            </a:spcAft>
            <a:buChar char="•"/>
          </a:pPr>
          <a:r>
            <a:rPr lang="en-US" sz="2800" kern="1200" dirty="0"/>
            <a:t>Establishes PTO. New employees and those that elect to participate.  One-to-one ratio.</a:t>
          </a:r>
        </a:p>
      </dsp:txBody>
      <dsp:txXfrm>
        <a:off x="0" y="5186725"/>
        <a:ext cx="7135306" cy="8756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8A5A0E-469B-4EFB-AEED-DDD8BC257EEB}">
      <dsp:nvSpPr>
        <dsp:cNvPr id="0" name=""/>
        <dsp:cNvSpPr/>
      </dsp:nvSpPr>
      <dsp:spPr>
        <a:xfrm>
          <a:off x="3344" y="640207"/>
          <a:ext cx="2653469" cy="1592081"/>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HB 13 Municipal Services Fees and Political Subdivision Lien Amendments: </a:t>
          </a:r>
          <a:endParaRPr lang="en-US" sz="1600" kern="1200" dirty="0"/>
        </a:p>
        <a:p>
          <a:pPr marL="114300" lvl="1" indent="-114300" algn="l" defTabSz="533400">
            <a:lnSpc>
              <a:spcPct val="90000"/>
            </a:lnSpc>
            <a:spcBef>
              <a:spcPct val="0"/>
            </a:spcBef>
            <a:spcAft>
              <a:spcPct val="15000"/>
            </a:spcAft>
            <a:buChar char="•"/>
          </a:pPr>
          <a:r>
            <a:rPr lang="en-US" sz="1200" kern="1200" dirty="0"/>
            <a:t>Limits past due interest to7-10% and a one-time past due fee of no more than 8%.  Would allow </a:t>
          </a:r>
          <a:r>
            <a:rPr lang="en-US" sz="1200" kern="1200" dirty="0" err="1"/>
            <a:t>munis</a:t>
          </a:r>
          <a:r>
            <a:rPr lang="en-US" sz="1200" kern="1200" dirty="0"/>
            <a:t> to lien.</a:t>
          </a:r>
        </a:p>
      </dsp:txBody>
      <dsp:txXfrm>
        <a:off x="3344" y="640207"/>
        <a:ext cx="2653469" cy="1592081"/>
      </dsp:txXfrm>
    </dsp:sp>
    <dsp:sp modelId="{02121E7D-1F98-4D18-9D8D-BFC65DF012CF}">
      <dsp:nvSpPr>
        <dsp:cNvPr id="0" name=""/>
        <dsp:cNvSpPr/>
      </dsp:nvSpPr>
      <dsp:spPr>
        <a:xfrm>
          <a:off x="2922161" y="640207"/>
          <a:ext cx="2653469" cy="1592081"/>
        </a:xfrm>
        <a:prstGeom prst="rect">
          <a:avLst/>
        </a:prstGeom>
        <a:solidFill>
          <a:schemeClr val="accent2">
            <a:hueOff val="-207909"/>
            <a:satOff val="-11990"/>
            <a:lumOff val="123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HB 154 Water Loss Study Amendments: </a:t>
          </a:r>
          <a:endParaRPr lang="en-US" sz="1600" kern="1200" dirty="0"/>
        </a:p>
        <a:p>
          <a:pPr marL="114300" lvl="1" indent="-114300" algn="l" defTabSz="533400">
            <a:lnSpc>
              <a:spcPct val="90000"/>
            </a:lnSpc>
            <a:spcBef>
              <a:spcPct val="0"/>
            </a:spcBef>
            <a:spcAft>
              <a:spcPct val="15000"/>
            </a:spcAft>
            <a:buChar char="•"/>
          </a:pPr>
          <a:r>
            <a:rPr lang="en-US" sz="1200" kern="1200" dirty="0"/>
            <a:t>Requires the Div of Water Resources to conduct a water loss study on public water systems.</a:t>
          </a:r>
        </a:p>
      </dsp:txBody>
      <dsp:txXfrm>
        <a:off x="2922161" y="640207"/>
        <a:ext cx="2653469" cy="1592081"/>
      </dsp:txXfrm>
    </dsp:sp>
    <dsp:sp modelId="{FD3036A5-96A6-4173-80CD-C10BDA5D397B}">
      <dsp:nvSpPr>
        <dsp:cNvPr id="0" name=""/>
        <dsp:cNvSpPr/>
      </dsp:nvSpPr>
      <dsp:spPr>
        <a:xfrm>
          <a:off x="5840978" y="640207"/>
          <a:ext cx="2653469" cy="1592081"/>
        </a:xfrm>
        <a:prstGeom prst="rect">
          <a:avLst/>
        </a:prstGeom>
        <a:solidFill>
          <a:schemeClr val="accent2">
            <a:hueOff val="-415818"/>
            <a:satOff val="-23979"/>
            <a:lumOff val="24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HB 155 Water Rates Amendments: </a:t>
          </a:r>
          <a:endParaRPr lang="en-US" sz="1600" kern="1200" dirty="0"/>
        </a:p>
        <a:p>
          <a:pPr marL="114300" lvl="1" indent="-114300" algn="l" defTabSz="533400">
            <a:lnSpc>
              <a:spcPct val="90000"/>
            </a:lnSpc>
            <a:spcBef>
              <a:spcPct val="0"/>
            </a:spcBef>
            <a:spcAft>
              <a:spcPct val="15000"/>
            </a:spcAft>
            <a:buChar char="•"/>
          </a:pPr>
          <a:r>
            <a:rPr lang="en-US" sz="1200" kern="1200" dirty="0"/>
            <a:t>Requires retail water supplier to have at least three increasing blocks to send a clear price signal.</a:t>
          </a:r>
        </a:p>
      </dsp:txBody>
      <dsp:txXfrm>
        <a:off x="5840978" y="640207"/>
        <a:ext cx="2653469" cy="1592081"/>
      </dsp:txXfrm>
    </dsp:sp>
    <dsp:sp modelId="{0587F41B-E8B3-453C-BC67-7104BA8794E7}">
      <dsp:nvSpPr>
        <dsp:cNvPr id="0" name=""/>
        <dsp:cNvSpPr/>
      </dsp:nvSpPr>
      <dsp:spPr>
        <a:xfrm>
          <a:off x="8759795" y="640207"/>
          <a:ext cx="2653469" cy="1592081"/>
        </a:xfrm>
        <a:prstGeom prst="rect">
          <a:avLst/>
        </a:prstGeom>
        <a:solidFill>
          <a:schemeClr val="accent2">
            <a:hueOff val="-623727"/>
            <a:satOff val="-35969"/>
            <a:lumOff val="3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HB 328 Water Usage Modifications:</a:t>
          </a:r>
          <a:endParaRPr lang="en-US" sz="1600" kern="1200" dirty="0"/>
        </a:p>
        <a:p>
          <a:pPr marL="114300" lvl="1" indent="-114300" algn="l" defTabSz="533400">
            <a:lnSpc>
              <a:spcPct val="90000"/>
            </a:lnSpc>
            <a:spcBef>
              <a:spcPct val="0"/>
            </a:spcBef>
            <a:spcAft>
              <a:spcPct val="15000"/>
            </a:spcAft>
            <a:buChar char="•"/>
          </a:pPr>
          <a:r>
            <a:rPr lang="en-US" sz="1200" kern="1200" dirty="0"/>
            <a:t>Directs counties and </a:t>
          </a:r>
          <a:r>
            <a:rPr lang="en-US" sz="1200" kern="1200" dirty="0" err="1"/>
            <a:t>munis</a:t>
          </a:r>
          <a:r>
            <a:rPr lang="en-US" sz="1200" kern="1200" dirty="0"/>
            <a:t> to take action regarding regulating overhead spray and new-development from using it.</a:t>
          </a:r>
        </a:p>
      </dsp:txBody>
      <dsp:txXfrm>
        <a:off x="8759795" y="640207"/>
        <a:ext cx="2653469" cy="1592081"/>
      </dsp:txXfrm>
    </dsp:sp>
    <dsp:sp modelId="{5F7EFF14-46FE-4C4A-8D84-F638D5713386}">
      <dsp:nvSpPr>
        <dsp:cNvPr id="0" name=""/>
        <dsp:cNvSpPr/>
      </dsp:nvSpPr>
      <dsp:spPr>
        <a:xfrm>
          <a:off x="3344" y="2497635"/>
          <a:ext cx="2653469" cy="1592081"/>
        </a:xfrm>
        <a:prstGeom prst="rect">
          <a:avLst/>
        </a:prstGeom>
        <a:solidFill>
          <a:schemeClr val="accent2">
            <a:hueOff val="-831636"/>
            <a:satOff val="-47959"/>
            <a:lumOff val="49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HB 400 Landscaping Water Amendments:</a:t>
          </a:r>
          <a:endParaRPr lang="en-US" sz="1600" kern="1200" dirty="0"/>
        </a:p>
        <a:p>
          <a:pPr marL="114300" lvl="1" indent="-114300" algn="l" defTabSz="533400">
            <a:lnSpc>
              <a:spcPct val="90000"/>
            </a:lnSpc>
            <a:spcBef>
              <a:spcPct val="0"/>
            </a:spcBef>
            <a:spcAft>
              <a:spcPct val="15000"/>
            </a:spcAft>
            <a:buChar char="•"/>
          </a:pPr>
          <a:r>
            <a:rPr lang="en-US" sz="1200" kern="1200" dirty="0"/>
            <a:t>Requires </a:t>
          </a:r>
          <a:r>
            <a:rPr lang="en-US" sz="1200" kern="1200" dirty="0" err="1"/>
            <a:t>muni</a:t>
          </a:r>
          <a:r>
            <a:rPr lang="en-US" sz="1200" kern="1200" dirty="0"/>
            <a:t> or county within GSL to enforce water efficient landscaping for new development.</a:t>
          </a:r>
        </a:p>
      </dsp:txBody>
      <dsp:txXfrm>
        <a:off x="3344" y="2497635"/>
        <a:ext cx="2653469" cy="1592081"/>
      </dsp:txXfrm>
    </dsp:sp>
    <dsp:sp modelId="{4A4E1FEA-1C8D-4FA4-A704-DC30FCCE5617}">
      <dsp:nvSpPr>
        <dsp:cNvPr id="0" name=""/>
        <dsp:cNvSpPr/>
      </dsp:nvSpPr>
      <dsp:spPr>
        <a:xfrm>
          <a:off x="2922161" y="2497635"/>
          <a:ext cx="2653469" cy="1592081"/>
        </a:xfrm>
        <a:prstGeom prst="rect">
          <a:avLst/>
        </a:prstGeom>
        <a:solidFill>
          <a:schemeClr val="accent2">
            <a:hueOff val="-1039545"/>
            <a:satOff val="-59949"/>
            <a:lumOff val="616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HB 489 Water Infrastructure Amendments: </a:t>
          </a:r>
          <a:endParaRPr lang="en-US" sz="1600" kern="1200" dirty="0"/>
        </a:p>
        <a:p>
          <a:pPr marL="114300" lvl="1" indent="-114300" algn="l" defTabSz="533400">
            <a:lnSpc>
              <a:spcPct val="90000"/>
            </a:lnSpc>
            <a:spcBef>
              <a:spcPct val="0"/>
            </a:spcBef>
            <a:spcAft>
              <a:spcPct val="15000"/>
            </a:spcAft>
            <a:buChar char="•"/>
          </a:pPr>
          <a:r>
            <a:rPr lang="en-US" sz="1200" kern="1200" dirty="0"/>
            <a:t>Limits use of retention basins within GSL and imposes design standards.</a:t>
          </a:r>
        </a:p>
      </dsp:txBody>
      <dsp:txXfrm>
        <a:off x="2922161" y="2497635"/>
        <a:ext cx="2653469" cy="1592081"/>
      </dsp:txXfrm>
    </dsp:sp>
    <dsp:sp modelId="{7923DFE9-7F45-4FD6-BCB8-C48943041260}">
      <dsp:nvSpPr>
        <dsp:cNvPr id="0" name=""/>
        <dsp:cNvSpPr/>
      </dsp:nvSpPr>
      <dsp:spPr>
        <a:xfrm>
          <a:off x="5840978" y="2497635"/>
          <a:ext cx="2653469" cy="1592081"/>
        </a:xfrm>
        <a:prstGeom prst="rect">
          <a:avLst/>
        </a:prstGeom>
        <a:solidFill>
          <a:schemeClr val="accent2">
            <a:hueOff val="-1247454"/>
            <a:satOff val="-71938"/>
            <a:lumOff val="73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HB 501 Water Modifications: </a:t>
          </a:r>
          <a:endParaRPr lang="en-US" sz="1600" kern="1200" dirty="0"/>
        </a:p>
        <a:p>
          <a:pPr marL="114300" lvl="1" indent="-114300" algn="l" defTabSz="533400">
            <a:lnSpc>
              <a:spcPct val="90000"/>
            </a:lnSpc>
            <a:spcBef>
              <a:spcPct val="0"/>
            </a:spcBef>
            <a:spcAft>
              <a:spcPct val="15000"/>
            </a:spcAft>
            <a:buChar char="•"/>
          </a:pPr>
          <a:r>
            <a:rPr lang="en-US" sz="1200" kern="1200" dirty="0"/>
            <a:t>Builds on SB280 from 2024. Requires local contribution or rates exceeding 1.5% of MAGI in order to obtain state funding.  Excludes secondary water and ag.</a:t>
          </a:r>
        </a:p>
      </dsp:txBody>
      <dsp:txXfrm>
        <a:off x="5840978" y="2497635"/>
        <a:ext cx="2653469" cy="1592081"/>
      </dsp:txXfrm>
    </dsp:sp>
    <dsp:sp modelId="{BD66C185-C78C-4E73-B7F8-155DE006C626}">
      <dsp:nvSpPr>
        <dsp:cNvPr id="0" name=""/>
        <dsp:cNvSpPr/>
      </dsp:nvSpPr>
      <dsp:spPr>
        <a:xfrm>
          <a:off x="8759795" y="2497635"/>
          <a:ext cx="2653469" cy="1592081"/>
        </a:xfrm>
        <a:prstGeom prst="rect">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u="sng" kern="1200" dirty="0"/>
            <a:t>SB 198 Water Project Management Amendments: </a:t>
          </a:r>
          <a:endParaRPr lang="en-US" sz="1600" kern="1200" dirty="0"/>
        </a:p>
        <a:p>
          <a:pPr marL="114300" lvl="1" indent="-114300" algn="l" defTabSz="533400">
            <a:lnSpc>
              <a:spcPct val="90000"/>
            </a:lnSpc>
            <a:spcBef>
              <a:spcPct val="0"/>
            </a:spcBef>
            <a:spcAft>
              <a:spcPct val="15000"/>
            </a:spcAft>
            <a:buChar char="•"/>
          </a:pPr>
          <a:r>
            <a:rPr lang="en-US" sz="1200" kern="1200" dirty="0"/>
            <a:t>Created an Office of Water Management with the Div of Water Resources and provides for a “water manager” to administer the office.  </a:t>
          </a:r>
        </a:p>
      </dsp:txBody>
      <dsp:txXfrm>
        <a:off x="8759795" y="2497635"/>
        <a:ext cx="2653469" cy="15920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D82A2-6AD9-C4CD-2F6E-66D2DBB37E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C7FF44-585E-9DC7-B8CF-022BAC03B3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A68C00-8850-7309-D5BC-0C49C08C8131}"/>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5" name="Footer Placeholder 4">
            <a:extLst>
              <a:ext uri="{FF2B5EF4-FFF2-40B4-BE49-F238E27FC236}">
                <a16:creationId xmlns:a16="http://schemas.microsoft.com/office/drawing/2014/main" id="{5A8A2E58-399C-ACB1-5361-27F2F902F0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69698D-3F16-EE4F-D1FA-610679E3F769}"/>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2723933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699349-57A6-A67B-D252-75B3384C261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8E957E-6954-9223-8A0E-FE9786D3E88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F0E74C-E365-F28F-462E-1EC9ADB01F52}"/>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5" name="Footer Placeholder 4">
            <a:extLst>
              <a:ext uri="{FF2B5EF4-FFF2-40B4-BE49-F238E27FC236}">
                <a16:creationId xmlns:a16="http://schemas.microsoft.com/office/drawing/2014/main" id="{4B6AB045-7618-3ABB-2410-7FC9AB0254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55F0DC-7F3F-1442-57F0-18A2FEFA08ED}"/>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4293480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04102F-62B4-B18E-DC1D-DFEA190D65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AD390C8-F6BB-5829-F807-3145C935737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3CD14F-C5F6-509F-451F-C22F4F4DE96B}"/>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5" name="Footer Placeholder 4">
            <a:extLst>
              <a:ext uri="{FF2B5EF4-FFF2-40B4-BE49-F238E27FC236}">
                <a16:creationId xmlns:a16="http://schemas.microsoft.com/office/drawing/2014/main" id="{F76A911C-FF3A-888F-E634-E7969CE3B1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611511-E4B9-80F5-27E2-DE960B31D57B}"/>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3125927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0D2C6-CBBB-03F3-FC83-162FB8E798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5188B6-35F6-097A-59E8-E86E43B7EF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E5B561-62AC-E70C-AB2E-E50C00527E08}"/>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5" name="Footer Placeholder 4">
            <a:extLst>
              <a:ext uri="{FF2B5EF4-FFF2-40B4-BE49-F238E27FC236}">
                <a16:creationId xmlns:a16="http://schemas.microsoft.com/office/drawing/2014/main" id="{09AB7A97-3E5A-6227-0741-58F462FFC2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6D8CA-AA92-4BB8-BDE3-CBB906340F79}"/>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3762590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7FE20-3E17-8C46-5DEC-13E0115E11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A1622DF-188E-A8ED-9B99-032EFEB80C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D11065-A4A0-B7B9-8730-BA126D1F6536}"/>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5" name="Footer Placeholder 4">
            <a:extLst>
              <a:ext uri="{FF2B5EF4-FFF2-40B4-BE49-F238E27FC236}">
                <a16:creationId xmlns:a16="http://schemas.microsoft.com/office/drawing/2014/main" id="{6669BA06-C0FF-5EA3-727F-F791F5F95C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4DA7A4-987B-40B5-683E-70C8FD8B10F1}"/>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927157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5D712-D6ED-143B-3E2E-D6F016D30F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36CF7B-7618-88AD-232C-7840B77FBCD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280172-ABB1-CA88-2A6A-C997FEAD298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6E52464-83FA-9F23-B5EA-F35132D5B135}"/>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6" name="Footer Placeholder 5">
            <a:extLst>
              <a:ext uri="{FF2B5EF4-FFF2-40B4-BE49-F238E27FC236}">
                <a16:creationId xmlns:a16="http://schemas.microsoft.com/office/drawing/2014/main" id="{E261EC36-FCFE-E1E2-4BDC-AB2116A087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371060-E570-058D-B3AB-4F472816227E}"/>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1104663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D13D1-423B-D25C-B3F8-B4137395AB2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B571C27-5C25-83DB-85B8-AEE1F32FAF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171881-F0EA-F78F-ECED-28BBCAB8E0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1FF1B13-9767-8DBB-3009-3246D588AA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55455C-D63A-4B37-6FF6-FF8DFB3634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DA2C9CC-6027-A40C-0328-D54D1C8C6881}"/>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8" name="Footer Placeholder 7">
            <a:extLst>
              <a:ext uri="{FF2B5EF4-FFF2-40B4-BE49-F238E27FC236}">
                <a16:creationId xmlns:a16="http://schemas.microsoft.com/office/drawing/2014/main" id="{A36FD72E-07DB-5B20-CF24-A01E6781D5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0B00804-BFA2-E0B1-D2D3-F391C043F6C7}"/>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915634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18775-BBED-FF7F-A215-C66420D5F19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D016C9-BD9D-8B8A-E936-89CC3DB1BFDC}"/>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4" name="Footer Placeholder 3">
            <a:extLst>
              <a:ext uri="{FF2B5EF4-FFF2-40B4-BE49-F238E27FC236}">
                <a16:creationId xmlns:a16="http://schemas.microsoft.com/office/drawing/2014/main" id="{3BB237D6-615F-CC3C-B97D-D8E73DEB19A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59D2D6-7152-73D1-F489-42200A085715}"/>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4196169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BDE026-E5D7-ACBC-9C5C-4D7A69E1C054}"/>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3" name="Footer Placeholder 2">
            <a:extLst>
              <a:ext uri="{FF2B5EF4-FFF2-40B4-BE49-F238E27FC236}">
                <a16:creationId xmlns:a16="http://schemas.microsoft.com/office/drawing/2014/main" id="{8525E714-4598-1E56-6DD6-400D11267D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1B95F9A-9303-367D-89F4-D6F474CAE94F}"/>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1859555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9D5C4-5EF8-AFA4-FF86-6113C99FD0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D630A8-975A-FADD-31E2-FCA4E3EBD6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ABD698C-4E63-C3BB-C1C6-E69E14A855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86EAD8-30D5-ECCA-33F8-9B79EF09C443}"/>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6" name="Footer Placeholder 5">
            <a:extLst>
              <a:ext uri="{FF2B5EF4-FFF2-40B4-BE49-F238E27FC236}">
                <a16:creationId xmlns:a16="http://schemas.microsoft.com/office/drawing/2014/main" id="{E8CDFE70-319B-47F7-69DD-5B846FAB49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CF34A4-0967-49E9-B2C5-DD68AE647C6E}"/>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2119109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F2B68-CEB0-EB3B-A03E-E7F1A05860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E8CA80-4E95-C3B8-5FEF-3A69D7A6C6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B29BED-5F8B-C800-B5BA-B74AB5A253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BC596C5-5B90-E4C9-95F6-A9DF9A52982D}"/>
              </a:ext>
            </a:extLst>
          </p:cNvPr>
          <p:cNvSpPr>
            <a:spLocks noGrp="1"/>
          </p:cNvSpPr>
          <p:nvPr>
            <p:ph type="dt" sz="half" idx="10"/>
          </p:nvPr>
        </p:nvSpPr>
        <p:spPr/>
        <p:txBody>
          <a:bodyPr/>
          <a:lstStyle/>
          <a:p>
            <a:fld id="{6B347226-FEFB-4E6E-9A17-C5D6C17E3F36}" type="datetimeFigureOut">
              <a:rPr lang="en-US" smtClean="0"/>
              <a:t>3/19/2026</a:t>
            </a:fld>
            <a:endParaRPr lang="en-US"/>
          </a:p>
        </p:txBody>
      </p:sp>
      <p:sp>
        <p:nvSpPr>
          <p:cNvPr id="6" name="Footer Placeholder 5">
            <a:extLst>
              <a:ext uri="{FF2B5EF4-FFF2-40B4-BE49-F238E27FC236}">
                <a16:creationId xmlns:a16="http://schemas.microsoft.com/office/drawing/2014/main" id="{F7F282AA-A929-B97F-54AB-5248AE428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9B39F5-7CA6-B44C-2FAA-643E2FE4C006}"/>
              </a:ext>
            </a:extLst>
          </p:cNvPr>
          <p:cNvSpPr>
            <a:spLocks noGrp="1"/>
          </p:cNvSpPr>
          <p:nvPr>
            <p:ph type="sldNum" sz="quarter" idx="12"/>
          </p:nvPr>
        </p:nvSpPr>
        <p:spPr/>
        <p:txBody>
          <a:bodyPr/>
          <a:lstStyle/>
          <a:p>
            <a:fld id="{3BB66AA5-901B-42EE-B4DD-6F55A68256F3}" type="slidenum">
              <a:rPr lang="en-US" smtClean="0"/>
              <a:t>‹#›</a:t>
            </a:fld>
            <a:endParaRPr lang="en-US"/>
          </a:p>
        </p:txBody>
      </p:sp>
    </p:spTree>
    <p:extLst>
      <p:ext uri="{BB962C8B-B14F-4D97-AF65-F5344CB8AC3E}">
        <p14:creationId xmlns:p14="http://schemas.microsoft.com/office/powerpoint/2010/main" val="1589339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0FDA27-7206-68A7-8B5F-719B5A4486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A1D98A4-1EDF-452D-5987-0307F6064C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769A45-13B9-9F82-A93E-1C09BE2658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347226-FEFB-4E6E-9A17-C5D6C17E3F36}" type="datetimeFigureOut">
              <a:rPr lang="en-US" smtClean="0"/>
              <a:t>3/19/2026</a:t>
            </a:fld>
            <a:endParaRPr lang="en-US"/>
          </a:p>
        </p:txBody>
      </p:sp>
      <p:sp>
        <p:nvSpPr>
          <p:cNvPr id="5" name="Footer Placeholder 4">
            <a:extLst>
              <a:ext uri="{FF2B5EF4-FFF2-40B4-BE49-F238E27FC236}">
                <a16:creationId xmlns:a16="http://schemas.microsoft.com/office/drawing/2014/main" id="{215E0B45-A328-649B-171E-253FD17537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407EFB-A491-522C-F364-4E79F8C48A7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66AA5-901B-42EE-B4DD-6F55A68256F3}" type="slidenum">
              <a:rPr lang="en-US" smtClean="0"/>
              <a:t>‹#›</a:t>
            </a:fld>
            <a:endParaRPr lang="en-US"/>
          </a:p>
        </p:txBody>
      </p:sp>
    </p:spTree>
    <p:extLst>
      <p:ext uri="{BB962C8B-B14F-4D97-AF65-F5344CB8AC3E}">
        <p14:creationId xmlns:p14="http://schemas.microsoft.com/office/powerpoint/2010/main" val="1338473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A792272-CC73-E024-A7F3-50A3D0243B7C}"/>
              </a:ext>
            </a:extLst>
          </p:cNvPr>
          <p:cNvSpPr>
            <a:spLocks noGrp="1"/>
          </p:cNvSpPr>
          <p:nvPr>
            <p:ph type="title"/>
          </p:nvPr>
        </p:nvSpPr>
        <p:spPr>
          <a:xfrm>
            <a:off x="586478" y="1683756"/>
            <a:ext cx="3115265" cy="2396359"/>
          </a:xfrm>
        </p:spPr>
        <p:txBody>
          <a:bodyPr anchor="b">
            <a:normAutofit/>
          </a:bodyPr>
          <a:lstStyle/>
          <a:p>
            <a:pPr algn="r"/>
            <a:r>
              <a:rPr lang="en-US" sz="4000" b="1" dirty="0">
                <a:solidFill>
                  <a:srgbClr val="FFFFFF"/>
                </a:solidFill>
              </a:rPr>
              <a:t>2026 Legislative Bills That Passed </a:t>
            </a:r>
          </a:p>
        </p:txBody>
      </p:sp>
      <p:graphicFrame>
        <p:nvGraphicFramePr>
          <p:cNvPr id="5" name="Content Placeholder 2">
            <a:extLst>
              <a:ext uri="{FF2B5EF4-FFF2-40B4-BE49-F238E27FC236}">
                <a16:creationId xmlns:a16="http://schemas.microsoft.com/office/drawing/2014/main" id="{24CBFC7E-A848-E0B9-2B75-69F678623CD5}"/>
              </a:ext>
            </a:extLst>
          </p:cNvPr>
          <p:cNvGraphicFramePr>
            <a:graphicFrameLocks noGrp="1"/>
          </p:cNvGraphicFramePr>
          <p:nvPr>
            <p:ph idx="1"/>
            <p:extLst>
              <p:ext uri="{D42A27DB-BD31-4B8C-83A1-F6EECF244321}">
                <p14:modId xmlns:p14="http://schemas.microsoft.com/office/powerpoint/2010/main" val="2226297769"/>
              </p:ext>
            </p:extLst>
          </p:nvPr>
        </p:nvGraphicFramePr>
        <p:xfrm>
          <a:off x="4288221" y="10139"/>
          <a:ext cx="7471387" cy="6730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34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B69B972-412D-3479-C10E-D32A47DCA7B9}"/>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55228F1-67F6-9EF7-71EB-E242FFEA27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89C33BD-2428-9EC3-7D0D-195260413A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0A40ACA-363C-B5E0-F6CE-D790D14BBD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4212A5F-6BF3-EE1D-30E2-8F9B1524F1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08047E90-3D81-5508-32F9-BBB36601F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022B467B-957F-BB0D-6A6A-1EEA9523BE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25FB7E-C5F7-169F-56CB-3E86D19CDAA8}"/>
              </a:ext>
            </a:extLst>
          </p:cNvPr>
          <p:cNvSpPr>
            <a:spLocks noGrp="1"/>
          </p:cNvSpPr>
          <p:nvPr>
            <p:ph type="title"/>
          </p:nvPr>
        </p:nvSpPr>
        <p:spPr>
          <a:xfrm>
            <a:off x="586478" y="1683756"/>
            <a:ext cx="3115265" cy="2396359"/>
          </a:xfrm>
        </p:spPr>
        <p:txBody>
          <a:bodyPr anchor="b">
            <a:normAutofit/>
          </a:bodyPr>
          <a:lstStyle/>
          <a:p>
            <a:pPr algn="r"/>
            <a:r>
              <a:rPr lang="en-US" sz="4000" b="1" dirty="0">
                <a:solidFill>
                  <a:srgbClr val="FFFFFF"/>
                </a:solidFill>
              </a:rPr>
              <a:t>OTHER 2026 Legislative Bills That Passed </a:t>
            </a:r>
            <a:r>
              <a:rPr lang="en-US" sz="4000" b="1" dirty="0" err="1">
                <a:solidFill>
                  <a:srgbClr val="FFFFFF"/>
                </a:solidFill>
              </a:rPr>
              <a:t>cont</a:t>
            </a:r>
            <a:r>
              <a:rPr lang="en-US" sz="4000" b="1" dirty="0">
                <a:solidFill>
                  <a:srgbClr val="FFFFFF"/>
                </a:solidFill>
              </a:rPr>
              <a:t>…</a:t>
            </a:r>
          </a:p>
        </p:txBody>
      </p:sp>
      <p:graphicFrame>
        <p:nvGraphicFramePr>
          <p:cNvPr id="5" name="Content Placeholder 2">
            <a:extLst>
              <a:ext uri="{FF2B5EF4-FFF2-40B4-BE49-F238E27FC236}">
                <a16:creationId xmlns:a16="http://schemas.microsoft.com/office/drawing/2014/main" id="{9F056BFD-B9D0-E4B0-3A63-DD5228E5A5AA}"/>
              </a:ext>
            </a:extLst>
          </p:cNvPr>
          <p:cNvGraphicFramePr>
            <a:graphicFrameLocks noGrp="1"/>
          </p:cNvGraphicFramePr>
          <p:nvPr>
            <p:ph idx="1"/>
            <p:extLst>
              <p:ext uri="{D42A27DB-BD31-4B8C-83A1-F6EECF244321}">
                <p14:modId xmlns:p14="http://schemas.microsoft.com/office/powerpoint/2010/main" val="1423871320"/>
              </p:ext>
            </p:extLst>
          </p:nvPr>
        </p:nvGraphicFramePr>
        <p:xfrm>
          <a:off x="4288221" y="10139"/>
          <a:ext cx="7471387" cy="67309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3640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310035-20D1-6665-477A-1883174F950C}"/>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DAB67-0850-FAA3-650A-C0352E7B9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7991AD5-D3AD-31ED-A9F8-4FBCD2B52F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5EF5D6-7925-37AD-AAE7-45E09AE328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996EB88-F1A0-1D83-3A43-C999DF2714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6AC776EB-F16C-DFB6-9844-9E03BA31EB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783DFBFB-C17F-3896-C2DE-A996B89E00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1999BE-8E40-BBCB-B79B-4335E7B40C79}"/>
              </a:ext>
            </a:extLst>
          </p:cNvPr>
          <p:cNvSpPr>
            <a:spLocks noGrp="1"/>
          </p:cNvSpPr>
          <p:nvPr>
            <p:ph type="title"/>
          </p:nvPr>
        </p:nvSpPr>
        <p:spPr>
          <a:xfrm>
            <a:off x="586478" y="1683756"/>
            <a:ext cx="3115265" cy="2396359"/>
          </a:xfrm>
        </p:spPr>
        <p:txBody>
          <a:bodyPr anchor="b">
            <a:normAutofit/>
          </a:bodyPr>
          <a:lstStyle/>
          <a:p>
            <a:pPr algn="r"/>
            <a:r>
              <a:rPr lang="en-US" sz="4000" b="1" dirty="0">
                <a:solidFill>
                  <a:srgbClr val="FFFFFF"/>
                </a:solidFill>
              </a:rPr>
              <a:t>OTHER 2026 Legislative Bills That Passed </a:t>
            </a:r>
            <a:r>
              <a:rPr lang="en-US" sz="4000" b="1" dirty="0" err="1">
                <a:solidFill>
                  <a:srgbClr val="FFFFFF"/>
                </a:solidFill>
              </a:rPr>
              <a:t>cont</a:t>
            </a:r>
            <a:r>
              <a:rPr lang="en-US" sz="4000" b="1" dirty="0">
                <a:solidFill>
                  <a:srgbClr val="FFFFFF"/>
                </a:solidFill>
              </a:rPr>
              <a:t>…</a:t>
            </a:r>
          </a:p>
        </p:txBody>
      </p:sp>
      <p:graphicFrame>
        <p:nvGraphicFramePr>
          <p:cNvPr id="5" name="Content Placeholder 2">
            <a:extLst>
              <a:ext uri="{FF2B5EF4-FFF2-40B4-BE49-F238E27FC236}">
                <a16:creationId xmlns:a16="http://schemas.microsoft.com/office/drawing/2014/main" id="{C80F5887-A105-E9F0-0D27-CCA62705EBEF}"/>
              </a:ext>
            </a:extLst>
          </p:cNvPr>
          <p:cNvGraphicFramePr>
            <a:graphicFrameLocks noGrp="1"/>
          </p:cNvGraphicFramePr>
          <p:nvPr>
            <p:ph idx="1"/>
            <p:extLst>
              <p:ext uri="{D42A27DB-BD31-4B8C-83A1-F6EECF244321}">
                <p14:modId xmlns:p14="http://schemas.microsoft.com/office/powerpoint/2010/main" val="920795553"/>
              </p:ext>
            </p:extLst>
          </p:nvPr>
        </p:nvGraphicFramePr>
        <p:xfrm>
          <a:off x="4624302" y="405441"/>
          <a:ext cx="7135306" cy="63356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92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A792272-CC73-E024-A7F3-50A3D0243B7C}"/>
              </a:ext>
            </a:extLst>
          </p:cNvPr>
          <p:cNvSpPr>
            <a:spLocks noGrp="1"/>
          </p:cNvSpPr>
          <p:nvPr>
            <p:ph type="title"/>
          </p:nvPr>
        </p:nvSpPr>
        <p:spPr>
          <a:xfrm>
            <a:off x="1371597" y="348865"/>
            <a:ext cx="10044023" cy="877729"/>
          </a:xfrm>
        </p:spPr>
        <p:txBody>
          <a:bodyPr anchor="ctr">
            <a:normAutofit/>
          </a:bodyPr>
          <a:lstStyle/>
          <a:p>
            <a:r>
              <a:rPr lang="en-US" sz="4000" b="1" dirty="0">
                <a:solidFill>
                  <a:srgbClr val="FFFFFF"/>
                </a:solidFill>
              </a:rPr>
              <a:t>2026 Legislative Bills That Did NOT Pass</a:t>
            </a:r>
          </a:p>
        </p:txBody>
      </p:sp>
      <p:graphicFrame>
        <p:nvGraphicFramePr>
          <p:cNvPr id="5" name="Content Placeholder 2">
            <a:extLst>
              <a:ext uri="{FF2B5EF4-FFF2-40B4-BE49-F238E27FC236}">
                <a16:creationId xmlns:a16="http://schemas.microsoft.com/office/drawing/2014/main" id="{26E18FAE-747C-1B86-76C5-4E2028AEF1B3}"/>
              </a:ext>
            </a:extLst>
          </p:cNvPr>
          <p:cNvGraphicFramePr>
            <a:graphicFrameLocks noGrp="1"/>
          </p:cNvGraphicFramePr>
          <p:nvPr>
            <p:ph idx="1"/>
            <p:extLst>
              <p:ext uri="{D42A27DB-BD31-4B8C-83A1-F6EECF244321}">
                <p14:modId xmlns:p14="http://schemas.microsoft.com/office/powerpoint/2010/main" val="1547174263"/>
              </p:ext>
            </p:extLst>
          </p:nvPr>
        </p:nvGraphicFramePr>
        <p:xfrm>
          <a:off x="155276" y="1575459"/>
          <a:ext cx="11416610" cy="47299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83983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838</TotalTime>
  <Words>707</Words>
  <Application>Microsoft Office PowerPoint</Application>
  <PresentationFormat>Widescreen</PresentationFormat>
  <Paragraphs>42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2026 Legislative Bills That Passed </vt:lpstr>
      <vt:lpstr>OTHER 2026 Legislative Bills That Passed cont…</vt:lpstr>
      <vt:lpstr>OTHER 2026 Legislative Bills That Passed cont…</vt:lpstr>
      <vt:lpstr>2026 Legislative Bills That Did NOT Pass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3/14/2023 vs. 1/17/2023</dc:title>
  <dc:creator>Lisa Hoffman</dc:creator>
  <cp:lastModifiedBy>Lisa Hoffman</cp:lastModifiedBy>
  <cp:revision>10</cp:revision>
  <dcterms:created xsi:type="dcterms:W3CDTF">2023-03-16T18:07:43Z</dcterms:created>
  <dcterms:modified xsi:type="dcterms:W3CDTF">2026-03-19T21:28:16Z</dcterms:modified>
</cp:coreProperties>
</file>