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7" r:id="rId2"/>
    <p:sldId id="258" r:id="rId3"/>
    <p:sldId id="262" r:id="rId4"/>
    <p:sldId id="263" r:id="rId5"/>
    <p:sldId id="265" r:id="rId6"/>
    <p:sldId id="266" r:id="rId7"/>
    <p:sldId id="267" r:id="rId8"/>
    <p:sldId id="268" r:id="rId9"/>
    <p:sldId id="294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5" r:id="rId23"/>
    <p:sldId id="291" r:id="rId24"/>
    <p:sldId id="295" r:id="rId25"/>
    <p:sldId id="299" r:id="rId26"/>
    <p:sldId id="298" r:id="rId27"/>
    <p:sldId id="300" r:id="rId28"/>
    <p:sldId id="292" r:id="rId29"/>
    <p:sldId id="301" r:id="rId30"/>
    <p:sldId id="302" r:id="rId31"/>
    <p:sldId id="296" r:id="rId32"/>
    <p:sldId id="297" r:id="rId33"/>
    <p:sldId id="290" r:id="rId34"/>
    <p:sldId id="28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65C221-0764-3F0D-E321-D3F42C66F133}" name="Jessica DiCaprio" initials="JD" userId="S-1-5-21-3181047849-1447419832-1576610603-11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915" autoAdjust="0"/>
  </p:normalViewPr>
  <p:slideViewPr>
    <p:cSldViewPr snapToGrid="0">
      <p:cViewPr varScale="1">
        <p:scale>
          <a:sx n="105" d="100"/>
          <a:sy n="10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Mountain</a:t>
            </a:r>
            <a:r>
              <a:rPr lang="en-US" b="1" baseline="0">
                <a:solidFill>
                  <a:sysClr val="windowText" lastClr="000000"/>
                </a:solidFill>
              </a:rPr>
              <a:t> Regional Water</a:t>
            </a:r>
          </a:p>
          <a:p>
            <a:pPr>
              <a:defRPr b="1"/>
            </a:pPr>
            <a:r>
              <a:rPr lang="en-US" b="1" baseline="0">
                <a:solidFill>
                  <a:sysClr val="windowText" lastClr="000000"/>
                </a:solidFill>
              </a:rPr>
              <a:t>Annual Water Production (Acre Feet)</a:t>
            </a:r>
            <a:endParaRPr lang="en-US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226600079659299E-2"/>
          <c:y val="0.13987078840158812"/>
          <c:w val="0.9236792628954853"/>
          <c:h val="0.642221222500685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USAGE!$A$31</c:f>
              <c:strCache>
                <c:ptCount val="1"/>
                <c:pt idx="0">
                  <c:v>MRW Customers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USAGE!$K$11:$T$12</c:f>
              <c:multiLvlStrCache>
                <c:ptCount val="10"/>
                <c:lvl>
                  <c:pt idx="0">
                    <c:v>Actual</c:v>
                  </c:pt>
                  <c:pt idx="1">
                    <c:v>Actual</c:v>
                  </c:pt>
                  <c:pt idx="2">
                    <c:v>Actual</c:v>
                  </c:pt>
                  <c:pt idx="3">
                    <c:v>Actual</c:v>
                  </c:pt>
                  <c:pt idx="4">
                    <c:v>Actual</c:v>
                  </c:pt>
                  <c:pt idx="5">
                    <c:v>Actual</c:v>
                  </c:pt>
                  <c:pt idx="6">
                    <c:v>Actual</c:v>
                  </c:pt>
                  <c:pt idx="7">
                    <c:v>Actual</c:v>
                  </c:pt>
                  <c:pt idx="8">
                    <c:v>Actual</c:v>
                  </c:pt>
                  <c:pt idx="9">
                    <c:v>Projected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  <c:pt idx="6">
                    <c:v>2022</c:v>
                  </c:pt>
                  <c:pt idx="7">
                    <c:v>2023</c:v>
                  </c:pt>
                  <c:pt idx="8">
                    <c:v>2024</c:v>
                  </c:pt>
                  <c:pt idx="9">
                    <c:v>2025</c:v>
                  </c:pt>
                </c:lvl>
              </c:multiLvlStrCache>
              <c:extLst/>
            </c:multiLvlStrRef>
          </c:cat>
          <c:val>
            <c:numRef>
              <c:f>USAGE!$K$31:$T$31</c:f>
              <c:numCache>
                <c:formatCode>_(* #,##0_);_(* \(#,##0\);_(* "-"??_);_(@_)</c:formatCode>
                <c:ptCount val="10"/>
                <c:pt idx="0">
                  <c:v>1697.3954027926961</c:v>
                </c:pt>
                <c:pt idx="1">
                  <c:v>1862.3571950283872</c:v>
                </c:pt>
                <c:pt idx="2">
                  <c:v>2019.5424336351082</c:v>
                </c:pt>
                <c:pt idx="3">
                  <c:v>1798.6402946140863</c:v>
                </c:pt>
                <c:pt idx="4">
                  <c:v>2348.1598987264078</c:v>
                </c:pt>
                <c:pt idx="5">
                  <c:v>2026.0205401258247</c:v>
                </c:pt>
                <c:pt idx="6">
                  <c:v>1779.8906552094522</c:v>
                </c:pt>
                <c:pt idx="7">
                  <c:v>1809.8771275126592</c:v>
                </c:pt>
                <c:pt idx="8">
                  <c:v>2264</c:v>
                </c:pt>
                <c:pt idx="9">
                  <c:v>1998.2622633113397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22A-4F28-B985-3F91C0637A54}"/>
            </c:ext>
          </c:extLst>
        </c:ser>
        <c:ser>
          <c:idx val="1"/>
          <c:order val="1"/>
          <c:tx>
            <c:strRef>
              <c:f>USAGE!$A$34</c:f>
              <c:strCache>
                <c:ptCount val="1"/>
                <c:pt idx="0">
                  <c:v>Summit Water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USAGE!$K$11:$T$12</c:f>
              <c:multiLvlStrCache>
                <c:ptCount val="10"/>
                <c:lvl>
                  <c:pt idx="0">
                    <c:v>Actual</c:v>
                  </c:pt>
                  <c:pt idx="1">
                    <c:v>Actual</c:v>
                  </c:pt>
                  <c:pt idx="2">
                    <c:v>Actual</c:v>
                  </c:pt>
                  <c:pt idx="3">
                    <c:v>Actual</c:v>
                  </c:pt>
                  <c:pt idx="4">
                    <c:v>Actual</c:v>
                  </c:pt>
                  <c:pt idx="5">
                    <c:v>Actual</c:v>
                  </c:pt>
                  <c:pt idx="6">
                    <c:v>Actual</c:v>
                  </c:pt>
                  <c:pt idx="7">
                    <c:v>Actual</c:v>
                  </c:pt>
                  <c:pt idx="8">
                    <c:v>Actual</c:v>
                  </c:pt>
                  <c:pt idx="9">
                    <c:v>Projected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  <c:pt idx="6">
                    <c:v>2022</c:v>
                  </c:pt>
                  <c:pt idx="7">
                    <c:v>2023</c:v>
                  </c:pt>
                  <c:pt idx="8">
                    <c:v>2024</c:v>
                  </c:pt>
                  <c:pt idx="9">
                    <c:v>2025</c:v>
                  </c:pt>
                </c:lvl>
              </c:multiLvlStrCache>
              <c:extLst/>
            </c:multiLvlStrRef>
          </c:cat>
          <c:val>
            <c:numRef>
              <c:f>USAGE!$K$34:$T$34</c:f>
              <c:numCache>
                <c:formatCode>_(* #,##0_);_(* \(#,##0\);_(* "-"??_);_(@_)</c:formatCode>
                <c:ptCount val="10"/>
                <c:pt idx="0">
                  <c:v>677.37609329446059</c:v>
                </c:pt>
                <c:pt idx="1">
                  <c:v>782.84793616694799</c:v>
                </c:pt>
                <c:pt idx="2">
                  <c:v>800</c:v>
                </c:pt>
                <c:pt idx="3">
                  <c:v>800</c:v>
                </c:pt>
                <c:pt idx="4">
                  <c:v>1100</c:v>
                </c:pt>
                <c:pt idx="5">
                  <c:v>1100</c:v>
                </c:pt>
                <c:pt idx="6">
                  <c:v>700</c:v>
                </c:pt>
                <c:pt idx="7">
                  <c:v>700</c:v>
                </c:pt>
                <c:pt idx="8">
                  <c:v>600</c:v>
                </c:pt>
                <c:pt idx="9">
                  <c:v>500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22A-4F28-B985-3F91C0637A54}"/>
            </c:ext>
          </c:extLst>
        </c:ser>
        <c:ser>
          <c:idx val="2"/>
          <c:order val="2"/>
          <c:tx>
            <c:strRef>
              <c:f>USAGE!$A$33</c:f>
              <c:strCache>
                <c:ptCount val="1"/>
                <c:pt idx="0">
                  <c:v>Park City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USAGE!$K$11:$T$12</c:f>
              <c:multiLvlStrCache>
                <c:ptCount val="10"/>
                <c:lvl>
                  <c:pt idx="0">
                    <c:v>Actual</c:v>
                  </c:pt>
                  <c:pt idx="1">
                    <c:v>Actual</c:v>
                  </c:pt>
                  <c:pt idx="2">
                    <c:v>Actual</c:v>
                  </c:pt>
                  <c:pt idx="3">
                    <c:v>Actual</c:v>
                  </c:pt>
                  <c:pt idx="4">
                    <c:v>Actual</c:v>
                  </c:pt>
                  <c:pt idx="5">
                    <c:v>Actual</c:v>
                  </c:pt>
                  <c:pt idx="6">
                    <c:v>Actual</c:v>
                  </c:pt>
                  <c:pt idx="7">
                    <c:v>Actual</c:v>
                  </c:pt>
                  <c:pt idx="8">
                    <c:v>Actual</c:v>
                  </c:pt>
                  <c:pt idx="9">
                    <c:v>Projected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  <c:pt idx="6">
                    <c:v>2022</c:v>
                  </c:pt>
                  <c:pt idx="7">
                    <c:v>2023</c:v>
                  </c:pt>
                  <c:pt idx="8">
                    <c:v>2024</c:v>
                  </c:pt>
                  <c:pt idx="9">
                    <c:v>2025</c:v>
                  </c:pt>
                </c:lvl>
              </c:multiLvlStrCache>
              <c:extLst/>
            </c:multiLvlStrRef>
          </c:cat>
          <c:val>
            <c:numRef>
              <c:f>USAGE!$K$33:$T$33</c:f>
              <c:numCache>
                <c:formatCode>_(* #,##0_);_(* \(#,##0\);_(* "-"??_);_(@_)</c:formatCode>
                <c:ptCount val="10"/>
                <c:pt idx="0">
                  <c:v>1591.0323001381003</c:v>
                </c:pt>
                <c:pt idx="1">
                  <c:v>1227.525935246279</c:v>
                </c:pt>
                <c:pt idx="2">
                  <c:v>2114.4187448212369</c:v>
                </c:pt>
                <c:pt idx="3">
                  <c:v>2312.1015774129201</c:v>
                </c:pt>
                <c:pt idx="4">
                  <c:v>2260.6535154212061</c:v>
                </c:pt>
                <c:pt idx="5">
                  <c:v>2136.7162804971613</c:v>
                </c:pt>
                <c:pt idx="6">
                  <c:v>2415.9060917600123</c:v>
                </c:pt>
                <c:pt idx="7">
                  <c:v>2626.9756022709835</c:v>
                </c:pt>
                <c:pt idx="8">
                  <c:v>1562</c:v>
                </c:pt>
                <c:pt idx="9">
                  <c:v>1688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22A-4F28-B985-3F91C0637A54}"/>
            </c:ext>
          </c:extLst>
        </c:ser>
        <c:ser>
          <c:idx val="3"/>
          <c:order val="3"/>
          <c:tx>
            <c:strRef>
              <c:f>USAGE!$A$32</c:f>
              <c:strCache>
                <c:ptCount val="1"/>
                <c:pt idx="0">
                  <c:v>Promontory Golf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2A-4F28-B985-3F91C0637A5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2A-4F28-B985-3F91C0637A54}"/>
                </c:ext>
              </c:extLst>
            </c:dLbl>
            <c:dLbl>
              <c:idx val="2"/>
              <c:layout>
                <c:manualLayout>
                  <c:x val="-0.1848924108367051"/>
                  <c:y val="3.05111464472815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4,711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22A-4F28-B985-3F91C0637A54}"/>
                </c:ext>
              </c:extLst>
            </c:dLbl>
            <c:dLbl>
              <c:idx val="3"/>
              <c:layout>
                <c:manualLayout>
                  <c:x val="-0.18413993026991027"/>
                  <c:y val="4.27817993511400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4,491</a:t>
                    </a:r>
                  </a:p>
                </c:rich>
              </c:tx>
              <c:numFmt formatCode="_(* #,##0_);_(* \(#,##0\);_(* &quot;-&quot;??_);_(@_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219022831351098E-2"/>
                      <c:h val="5.544826247967839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F22A-4F28-B985-3F91C0637A54}"/>
                </c:ext>
              </c:extLst>
            </c:dLbl>
            <c:dLbl>
              <c:idx val="4"/>
              <c:layout>
                <c:manualLayout>
                  <c:x val="-0.1864383369989199"/>
                  <c:y val="1.26992920363697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5,704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22A-4F28-B985-3F91C0637A54}"/>
                </c:ext>
              </c:extLst>
            </c:dLbl>
            <c:dLbl>
              <c:idx val="5"/>
              <c:layout>
                <c:manualLayout>
                  <c:x val="-0.18640274443306526"/>
                  <c:y val="-1.20567907966557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5,472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22A-4F28-B985-3F91C0637A54}"/>
                </c:ext>
              </c:extLst>
            </c:dLbl>
            <c:dLbl>
              <c:idx val="6"/>
              <c:layout>
                <c:manualLayout>
                  <c:x val="-0.18232291859040015"/>
                  <c:y val="-0.1412830262563198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6,481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22A-4F28-B985-3F91C0637A54}"/>
                </c:ext>
              </c:extLst>
            </c:dLbl>
            <c:dLbl>
              <c:idx val="7"/>
              <c:layout>
                <c:manualLayout>
                  <c:x val="-0.18641718292676102"/>
                  <c:y val="-7.33748309688799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5,923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22A-4F28-B985-3F91C0637A54}"/>
                </c:ext>
              </c:extLst>
            </c:dLbl>
            <c:dLbl>
              <c:idx val="8"/>
              <c:layout>
                <c:manualLayout>
                  <c:x val="-0.18667976204466979"/>
                  <c:y val="-9.11526046803550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5,450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22A-4F28-B985-3F91C0637A5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2A-4F28-B985-3F91C0637A54}"/>
                </c:ext>
              </c:extLst>
            </c:dLbl>
            <c:numFmt formatCode="_(* #,##0_);_(* \(#,##0\);_(* &quot;-&quot;??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USAGE!$K$11:$T$12</c:f>
              <c:multiLvlStrCache>
                <c:ptCount val="10"/>
                <c:lvl>
                  <c:pt idx="0">
                    <c:v>Actual</c:v>
                  </c:pt>
                  <c:pt idx="1">
                    <c:v>Actual</c:v>
                  </c:pt>
                  <c:pt idx="2">
                    <c:v>Actual</c:v>
                  </c:pt>
                  <c:pt idx="3">
                    <c:v>Actual</c:v>
                  </c:pt>
                  <c:pt idx="4">
                    <c:v>Actual</c:v>
                  </c:pt>
                  <c:pt idx="5">
                    <c:v>Actual</c:v>
                  </c:pt>
                  <c:pt idx="6">
                    <c:v>Actual</c:v>
                  </c:pt>
                  <c:pt idx="7">
                    <c:v>Actual</c:v>
                  </c:pt>
                  <c:pt idx="8">
                    <c:v>Actual</c:v>
                  </c:pt>
                  <c:pt idx="9">
                    <c:v>Projected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  <c:pt idx="6">
                    <c:v>2022</c:v>
                  </c:pt>
                  <c:pt idx="7">
                    <c:v>2023</c:v>
                  </c:pt>
                  <c:pt idx="8">
                    <c:v>2024</c:v>
                  </c:pt>
                  <c:pt idx="9">
                    <c:v>2025</c:v>
                  </c:pt>
                </c:lvl>
              </c:multiLvlStrCache>
              <c:extLst/>
            </c:multiLvlStrRef>
          </c:cat>
          <c:val>
            <c:numRef>
              <c:f>USAGE!$K$32:$T$32</c:f>
              <c:numCache>
                <c:formatCode>_(* #,##0_);_(* \(#,##0\);_(* "-"??_);_(@_)</c:formatCode>
                <c:ptCount val="10"/>
                <c:pt idx="0">
                  <c:v>745.22633113395739</c:v>
                </c:pt>
                <c:pt idx="1">
                  <c:v>618.51158508516187</c:v>
                </c:pt>
                <c:pt idx="2">
                  <c:v>769.55552554856524</c:v>
                </c:pt>
                <c:pt idx="3">
                  <c:v>560.85658124904091</c:v>
                </c:pt>
                <c:pt idx="4">
                  <c:v>772.13441767684515</c:v>
                </c:pt>
                <c:pt idx="5">
                  <c:v>660.18413380389745</c:v>
                </c:pt>
                <c:pt idx="6">
                  <c:v>554.22126745435014</c:v>
                </c:pt>
                <c:pt idx="7">
                  <c:v>530.10587693724108</c:v>
                </c:pt>
                <c:pt idx="8">
                  <c:v>807</c:v>
                </c:pt>
                <c:pt idx="9">
                  <c:v>700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F22A-4F28-B985-3F91C0637A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13964032"/>
        <c:axId val="113730112"/>
      </c:barChart>
      <c:catAx>
        <c:axId val="11396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30112"/>
        <c:crosses val="autoZero"/>
        <c:auto val="1"/>
        <c:lblAlgn val="ctr"/>
        <c:lblOffset val="100"/>
        <c:noMultiLvlLbl val="0"/>
      </c:catAx>
      <c:valAx>
        <c:axId val="11373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96403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F5098-8365-4FF5-951D-636436A79CA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FE0CFD-FB90-408D-AB04-5315AA8DB04E}">
      <dgm:prSet/>
      <dgm:spPr/>
      <dgm:t>
        <a:bodyPr/>
        <a:lstStyle/>
        <a:p>
          <a:r>
            <a:rPr lang="en-US" dirty="0"/>
            <a:t>Approximately </a:t>
          </a:r>
        </a:p>
        <a:p>
          <a:r>
            <a:rPr lang="en-US" dirty="0"/>
            <a:t>6,067 connections</a:t>
          </a:r>
        </a:p>
      </dgm:t>
    </dgm:pt>
    <dgm:pt modelId="{94DA0A18-3321-403D-995D-1F81C6E1AE48}" type="parTrans" cxnId="{45D87562-7605-4E99-B7BE-8CAFF5A73786}">
      <dgm:prSet/>
      <dgm:spPr/>
      <dgm:t>
        <a:bodyPr/>
        <a:lstStyle/>
        <a:p>
          <a:endParaRPr lang="en-US"/>
        </a:p>
      </dgm:t>
    </dgm:pt>
    <dgm:pt modelId="{30C123A7-ACF1-4D8C-B345-7A7AA6FB6227}" type="sibTrans" cxnId="{45D87562-7605-4E99-B7BE-8CAFF5A73786}">
      <dgm:prSet/>
      <dgm:spPr/>
      <dgm:t>
        <a:bodyPr/>
        <a:lstStyle/>
        <a:p>
          <a:endParaRPr lang="en-US"/>
        </a:p>
      </dgm:t>
    </dgm:pt>
    <dgm:pt modelId="{95AB0ECD-BA55-47E0-ACD4-8B46F246E0A5}">
      <dgm:prSet/>
      <dgm:spPr/>
      <dgm:t>
        <a:bodyPr/>
        <a:lstStyle/>
        <a:p>
          <a:r>
            <a:rPr lang="en-US" dirty="0"/>
            <a:t>Standby Customers: 937 </a:t>
          </a:r>
        </a:p>
      </dgm:t>
    </dgm:pt>
    <dgm:pt modelId="{2E4E8933-098E-4436-AD3E-1268F74701C7}" type="parTrans" cxnId="{53B11B75-4380-450E-8237-9212ABD5F1B0}">
      <dgm:prSet/>
      <dgm:spPr/>
      <dgm:t>
        <a:bodyPr/>
        <a:lstStyle/>
        <a:p>
          <a:endParaRPr lang="en-US"/>
        </a:p>
      </dgm:t>
    </dgm:pt>
    <dgm:pt modelId="{7E1FB037-96A5-4A99-ABBC-2DDD884BF7F6}" type="sibTrans" cxnId="{53B11B75-4380-450E-8237-9212ABD5F1B0}">
      <dgm:prSet/>
      <dgm:spPr/>
      <dgm:t>
        <a:bodyPr/>
        <a:lstStyle/>
        <a:p>
          <a:endParaRPr lang="en-US"/>
        </a:p>
      </dgm:t>
    </dgm:pt>
    <dgm:pt modelId="{77451C6F-F009-44A4-90F1-67518DEBC1E8}">
      <dgm:prSet/>
      <dgm:spPr/>
      <dgm:t>
        <a:bodyPr/>
        <a:lstStyle/>
        <a:p>
          <a:r>
            <a:rPr lang="en-US" dirty="0"/>
            <a:t>Area: </a:t>
          </a:r>
        </a:p>
        <a:p>
          <a:r>
            <a:rPr lang="en-US" dirty="0"/>
            <a:t>approximately </a:t>
          </a:r>
        </a:p>
        <a:p>
          <a:r>
            <a:rPr lang="en-US" dirty="0"/>
            <a:t>40 square miles</a:t>
          </a:r>
        </a:p>
      </dgm:t>
    </dgm:pt>
    <dgm:pt modelId="{74798125-BB22-42FF-8D91-DE4F75C8C90E}" type="parTrans" cxnId="{C0D41488-71E1-4E9B-8374-668FE72D500E}">
      <dgm:prSet/>
      <dgm:spPr/>
      <dgm:t>
        <a:bodyPr/>
        <a:lstStyle/>
        <a:p>
          <a:endParaRPr lang="en-US"/>
        </a:p>
      </dgm:t>
    </dgm:pt>
    <dgm:pt modelId="{3A0E7D3D-437A-4819-A568-3326CF29E8F3}" type="sibTrans" cxnId="{C0D41488-71E1-4E9B-8374-668FE72D500E}">
      <dgm:prSet/>
      <dgm:spPr/>
      <dgm:t>
        <a:bodyPr/>
        <a:lstStyle/>
        <a:p>
          <a:endParaRPr lang="en-US"/>
        </a:p>
      </dgm:t>
    </dgm:pt>
    <dgm:pt modelId="{F32F5BA8-403E-4596-9F44-AD751AAEE5E4}">
      <dgm:prSet/>
      <dgm:spPr/>
      <dgm:t>
        <a:bodyPr/>
        <a:lstStyle/>
        <a:p>
          <a:r>
            <a:rPr lang="en-US" dirty="0"/>
            <a:t>6.3 million gallons of drinking water delivered on peak day </a:t>
          </a:r>
        </a:p>
      </dgm:t>
    </dgm:pt>
    <dgm:pt modelId="{9C2CB932-367F-4A5F-AFC6-A45734DAE3BA}" type="parTrans" cxnId="{1ACC6A15-4C50-4158-8E8B-5B484F509740}">
      <dgm:prSet/>
      <dgm:spPr/>
      <dgm:t>
        <a:bodyPr/>
        <a:lstStyle/>
        <a:p>
          <a:endParaRPr lang="en-US"/>
        </a:p>
      </dgm:t>
    </dgm:pt>
    <dgm:pt modelId="{0C50A148-9E4A-4240-8E35-F33E990B4E26}" type="sibTrans" cxnId="{1ACC6A15-4C50-4158-8E8B-5B484F509740}">
      <dgm:prSet/>
      <dgm:spPr/>
      <dgm:t>
        <a:bodyPr/>
        <a:lstStyle/>
        <a:p>
          <a:endParaRPr lang="en-US"/>
        </a:p>
      </dgm:t>
    </dgm:pt>
    <dgm:pt modelId="{3751969F-E945-4A36-95DC-D3FC354D0A4F}">
      <dgm:prSet/>
      <dgm:spPr/>
      <dgm:t>
        <a:bodyPr/>
        <a:lstStyle/>
        <a:p>
          <a:r>
            <a:rPr lang="en-US" dirty="0"/>
            <a:t>9,200 GPM capacity at Lost Canyon pump station</a:t>
          </a:r>
        </a:p>
      </dgm:t>
    </dgm:pt>
    <dgm:pt modelId="{409250C1-2CFA-4DB4-9163-E23D0DA260D3}" type="parTrans" cxnId="{E8374312-C4CC-4B82-93BE-3661863864FA}">
      <dgm:prSet/>
      <dgm:spPr/>
      <dgm:t>
        <a:bodyPr/>
        <a:lstStyle/>
        <a:p>
          <a:endParaRPr lang="en-US"/>
        </a:p>
      </dgm:t>
    </dgm:pt>
    <dgm:pt modelId="{881E1469-4FEA-40A4-9F28-604A444CD395}" type="sibTrans" cxnId="{E8374312-C4CC-4B82-93BE-3661863864FA}">
      <dgm:prSet/>
      <dgm:spPr/>
      <dgm:t>
        <a:bodyPr/>
        <a:lstStyle/>
        <a:p>
          <a:endParaRPr lang="en-US"/>
        </a:p>
      </dgm:t>
    </dgm:pt>
    <dgm:pt modelId="{F4171592-E8FA-4DF7-9187-32AD2AD12DD2}">
      <dgm:prSet/>
      <dgm:spPr/>
      <dgm:t>
        <a:bodyPr/>
        <a:lstStyle/>
        <a:p>
          <a:r>
            <a:rPr lang="en-US" dirty="0"/>
            <a:t>2.6 MGD surface water treatment capacity</a:t>
          </a:r>
        </a:p>
      </dgm:t>
    </dgm:pt>
    <dgm:pt modelId="{DC136F79-AE59-4A8C-A19D-2C9298052D86}" type="parTrans" cxnId="{771B48A1-AC46-4D1A-A280-4C22DB83C606}">
      <dgm:prSet/>
      <dgm:spPr/>
      <dgm:t>
        <a:bodyPr/>
        <a:lstStyle/>
        <a:p>
          <a:endParaRPr lang="en-US"/>
        </a:p>
      </dgm:t>
    </dgm:pt>
    <dgm:pt modelId="{26F1CAB6-2321-407E-BAD1-7BE278EEAACA}" type="sibTrans" cxnId="{771B48A1-AC46-4D1A-A280-4C22DB83C606}">
      <dgm:prSet/>
      <dgm:spPr/>
      <dgm:t>
        <a:bodyPr/>
        <a:lstStyle/>
        <a:p>
          <a:endParaRPr lang="en-US"/>
        </a:p>
      </dgm:t>
    </dgm:pt>
    <dgm:pt modelId="{63BBFB93-58A6-43DB-B7DD-2EA3B5CA0FCD}" type="pres">
      <dgm:prSet presAssocID="{DE4F5098-8365-4FF5-951D-636436A79CA5}" presName="diagram" presStyleCnt="0">
        <dgm:presLayoutVars>
          <dgm:dir/>
          <dgm:resizeHandles val="exact"/>
        </dgm:presLayoutVars>
      </dgm:prSet>
      <dgm:spPr/>
    </dgm:pt>
    <dgm:pt modelId="{9D402190-4A62-4258-B6E8-FB426C6D0CD7}" type="pres">
      <dgm:prSet presAssocID="{D1FE0CFD-FB90-408D-AB04-5315AA8DB04E}" presName="node" presStyleLbl="node1" presStyleIdx="0" presStyleCnt="6">
        <dgm:presLayoutVars>
          <dgm:bulletEnabled val="1"/>
        </dgm:presLayoutVars>
      </dgm:prSet>
      <dgm:spPr/>
    </dgm:pt>
    <dgm:pt modelId="{4A4039A0-C3D0-48DE-B49E-CAA50B0753FB}" type="pres">
      <dgm:prSet presAssocID="{30C123A7-ACF1-4D8C-B345-7A7AA6FB6227}" presName="sibTrans" presStyleCnt="0"/>
      <dgm:spPr/>
    </dgm:pt>
    <dgm:pt modelId="{B0C6A8E7-804B-433E-A832-3B48CFC52EC6}" type="pres">
      <dgm:prSet presAssocID="{95AB0ECD-BA55-47E0-ACD4-8B46F246E0A5}" presName="node" presStyleLbl="node1" presStyleIdx="1" presStyleCnt="6">
        <dgm:presLayoutVars>
          <dgm:bulletEnabled val="1"/>
        </dgm:presLayoutVars>
      </dgm:prSet>
      <dgm:spPr/>
    </dgm:pt>
    <dgm:pt modelId="{4754DC01-6705-47B1-A89A-C85057B02949}" type="pres">
      <dgm:prSet presAssocID="{7E1FB037-96A5-4A99-ABBC-2DDD884BF7F6}" presName="sibTrans" presStyleCnt="0"/>
      <dgm:spPr/>
    </dgm:pt>
    <dgm:pt modelId="{7B735FD5-9018-4BB0-9A27-811DD21492C4}" type="pres">
      <dgm:prSet presAssocID="{77451C6F-F009-44A4-90F1-67518DEBC1E8}" presName="node" presStyleLbl="node1" presStyleIdx="2" presStyleCnt="6">
        <dgm:presLayoutVars>
          <dgm:bulletEnabled val="1"/>
        </dgm:presLayoutVars>
      </dgm:prSet>
      <dgm:spPr/>
    </dgm:pt>
    <dgm:pt modelId="{2BE88C0B-F674-496D-91E3-DABF359780B1}" type="pres">
      <dgm:prSet presAssocID="{3A0E7D3D-437A-4819-A568-3326CF29E8F3}" presName="sibTrans" presStyleCnt="0"/>
      <dgm:spPr/>
    </dgm:pt>
    <dgm:pt modelId="{296D8475-1F93-4DB0-9F4D-E6DFA904156F}" type="pres">
      <dgm:prSet presAssocID="{F32F5BA8-403E-4596-9F44-AD751AAEE5E4}" presName="node" presStyleLbl="node1" presStyleIdx="3" presStyleCnt="6">
        <dgm:presLayoutVars>
          <dgm:bulletEnabled val="1"/>
        </dgm:presLayoutVars>
      </dgm:prSet>
      <dgm:spPr/>
    </dgm:pt>
    <dgm:pt modelId="{361F5ACF-63F4-4A66-A7B3-E38C4A3EBB45}" type="pres">
      <dgm:prSet presAssocID="{0C50A148-9E4A-4240-8E35-F33E990B4E26}" presName="sibTrans" presStyleCnt="0"/>
      <dgm:spPr/>
    </dgm:pt>
    <dgm:pt modelId="{70047E34-D1BD-493D-AD2A-D23286F0D87A}" type="pres">
      <dgm:prSet presAssocID="{3751969F-E945-4A36-95DC-D3FC354D0A4F}" presName="node" presStyleLbl="node1" presStyleIdx="4" presStyleCnt="6">
        <dgm:presLayoutVars>
          <dgm:bulletEnabled val="1"/>
        </dgm:presLayoutVars>
      </dgm:prSet>
      <dgm:spPr/>
    </dgm:pt>
    <dgm:pt modelId="{39A49AEB-D9BF-4D9B-8FE0-8BC330CA6964}" type="pres">
      <dgm:prSet presAssocID="{881E1469-4FEA-40A4-9F28-604A444CD395}" presName="sibTrans" presStyleCnt="0"/>
      <dgm:spPr/>
    </dgm:pt>
    <dgm:pt modelId="{F3229F8F-D452-40DC-AB38-1F88F1D06396}" type="pres">
      <dgm:prSet presAssocID="{F4171592-E8FA-4DF7-9187-32AD2AD12DD2}" presName="node" presStyleLbl="node1" presStyleIdx="5" presStyleCnt="6">
        <dgm:presLayoutVars>
          <dgm:bulletEnabled val="1"/>
        </dgm:presLayoutVars>
      </dgm:prSet>
      <dgm:spPr/>
    </dgm:pt>
  </dgm:ptLst>
  <dgm:cxnLst>
    <dgm:cxn modelId="{C7143103-8C40-4839-90D4-FEBC1ECCF624}" type="presOf" srcId="{F4171592-E8FA-4DF7-9187-32AD2AD12DD2}" destId="{F3229F8F-D452-40DC-AB38-1F88F1D06396}" srcOrd="0" destOrd="0" presId="urn:microsoft.com/office/officeart/2005/8/layout/default"/>
    <dgm:cxn modelId="{E8374312-C4CC-4B82-93BE-3661863864FA}" srcId="{DE4F5098-8365-4FF5-951D-636436A79CA5}" destId="{3751969F-E945-4A36-95DC-D3FC354D0A4F}" srcOrd="4" destOrd="0" parTransId="{409250C1-2CFA-4DB4-9163-E23D0DA260D3}" sibTransId="{881E1469-4FEA-40A4-9F28-604A444CD395}"/>
    <dgm:cxn modelId="{1ACC6A15-4C50-4158-8E8B-5B484F509740}" srcId="{DE4F5098-8365-4FF5-951D-636436A79CA5}" destId="{F32F5BA8-403E-4596-9F44-AD751AAEE5E4}" srcOrd="3" destOrd="0" parTransId="{9C2CB932-367F-4A5F-AFC6-A45734DAE3BA}" sibTransId="{0C50A148-9E4A-4240-8E35-F33E990B4E26}"/>
    <dgm:cxn modelId="{96908E3D-9B42-44FC-95AB-56B231A5C081}" type="presOf" srcId="{DE4F5098-8365-4FF5-951D-636436A79CA5}" destId="{63BBFB93-58A6-43DB-B7DD-2EA3B5CA0FCD}" srcOrd="0" destOrd="0" presId="urn:microsoft.com/office/officeart/2005/8/layout/default"/>
    <dgm:cxn modelId="{45D87562-7605-4E99-B7BE-8CAFF5A73786}" srcId="{DE4F5098-8365-4FF5-951D-636436A79CA5}" destId="{D1FE0CFD-FB90-408D-AB04-5315AA8DB04E}" srcOrd="0" destOrd="0" parTransId="{94DA0A18-3321-403D-995D-1F81C6E1AE48}" sibTransId="{30C123A7-ACF1-4D8C-B345-7A7AA6FB6227}"/>
    <dgm:cxn modelId="{F37E1C53-FD43-467A-B4BA-B60E9EFF712A}" type="presOf" srcId="{F32F5BA8-403E-4596-9F44-AD751AAEE5E4}" destId="{296D8475-1F93-4DB0-9F4D-E6DFA904156F}" srcOrd="0" destOrd="0" presId="urn:microsoft.com/office/officeart/2005/8/layout/default"/>
    <dgm:cxn modelId="{53B11B75-4380-450E-8237-9212ABD5F1B0}" srcId="{DE4F5098-8365-4FF5-951D-636436A79CA5}" destId="{95AB0ECD-BA55-47E0-ACD4-8B46F246E0A5}" srcOrd="1" destOrd="0" parTransId="{2E4E8933-098E-4436-AD3E-1268F74701C7}" sibTransId="{7E1FB037-96A5-4A99-ABBC-2DDD884BF7F6}"/>
    <dgm:cxn modelId="{C0D41488-71E1-4E9B-8374-668FE72D500E}" srcId="{DE4F5098-8365-4FF5-951D-636436A79CA5}" destId="{77451C6F-F009-44A4-90F1-67518DEBC1E8}" srcOrd="2" destOrd="0" parTransId="{74798125-BB22-42FF-8D91-DE4F75C8C90E}" sibTransId="{3A0E7D3D-437A-4819-A568-3326CF29E8F3}"/>
    <dgm:cxn modelId="{D6623393-60EA-400B-A23B-B9749FDA27F0}" type="presOf" srcId="{95AB0ECD-BA55-47E0-ACD4-8B46F246E0A5}" destId="{B0C6A8E7-804B-433E-A832-3B48CFC52EC6}" srcOrd="0" destOrd="0" presId="urn:microsoft.com/office/officeart/2005/8/layout/default"/>
    <dgm:cxn modelId="{2F4FDB98-036B-4766-A0E3-37BC127C8E46}" type="presOf" srcId="{D1FE0CFD-FB90-408D-AB04-5315AA8DB04E}" destId="{9D402190-4A62-4258-B6E8-FB426C6D0CD7}" srcOrd="0" destOrd="0" presId="urn:microsoft.com/office/officeart/2005/8/layout/default"/>
    <dgm:cxn modelId="{771B48A1-AC46-4D1A-A280-4C22DB83C606}" srcId="{DE4F5098-8365-4FF5-951D-636436A79CA5}" destId="{F4171592-E8FA-4DF7-9187-32AD2AD12DD2}" srcOrd="5" destOrd="0" parTransId="{DC136F79-AE59-4A8C-A19D-2C9298052D86}" sibTransId="{26F1CAB6-2321-407E-BAD1-7BE278EEAACA}"/>
    <dgm:cxn modelId="{E8D668A8-B041-41CC-9F42-27C9EC5488AA}" type="presOf" srcId="{77451C6F-F009-44A4-90F1-67518DEBC1E8}" destId="{7B735FD5-9018-4BB0-9A27-811DD21492C4}" srcOrd="0" destOrd="0" presId="urn:microsoft.com/office/officeart/2005/8/layout/default"/>
    <dgm:cxn modelId="{A85C92FE-80AD-4522-AB0C-86864BA33A28}" type="presOf" srcId="{3751969F-E945-4A36-95DC-D3FC354D0A4F}" destId="{70047E34-D1BD-493D-AD2A-D23286F0D87A}" srcOrd="0" destOrd="0" presId="urn:microsoft.com/office/officeart/2005/8/layout/default"/>
    <dgm:cxn modelId="{74995BB7-8591-4863-8F54-5302B622F3C5}" type="presParOf" srcId="{63BBFB93-58A6-43DB-B7DD-2EA3B5CA0FCD}" destId="{9D402190-4A62-4258-B6E8-FB426C6D0CD7}" srcOrd="0" destOrd="0" presId="urn:microsoft.com/office/officeart/2005/8/layout/default"/>
    <dgm:cxn modelId="{F96C81AE-E601-445A-B2B3-3DC215B6205F}" type="presParOf" srcId="{63BBFB93-58A6-43DB-B7DD-2EA3B5CA0FCD}" destId="{4A4039A0-C3D0-48DE-B49E-CAA50B0753FB}" srcOrd="1" destOrd="0" presId="urn:microsoft.com/office/officeart/2005/8/layout/default"/>
    <dgm:cxn modelId="{7F1E2508-0114-4259-95A9-7E408791FA70}" type="presParOf" srcId="{63BBFB93-58A6-43DB-B7DD-2EA3B5CA0FCD}" destId="{B0C6A8E7-804B-433E-A832-3B48CFC52EC6}" srcOrd="2" destOrd="0" presId="urn:microsoft.com/office/officeart/2005/8/layout/default"/>
    <dgm:cxn modelId="{D9760FC8-3C2E-4549-BE08-2E2B5D3608C2}" type="presParOf" srcId="{63BBFB93-58A6-43DB-B7DD-2EA3B5CA0FCD}" destId="{4754DC01-6705-47B1-A89A-C85057B02949}" srcOrd="3" destOrd="0" presId="urn:microsoft.com/office/officeart/2005/8/layout/default"/>
    <dgm:cxn modelId="{03C3C4FA-4FFF-4EF1-94D1-F5A567DEE36C}" type="presParOf" srcId="{63BBFB93-58A6-43DB-B7DD-2EA3B5CA0FCD}" destId="{7B735FD5-9018-4BB0-9A27-811DD21492C4}" srcOrd="4" destOrd="0" presId="urn:microsoft.com/office/officeart/2005/8/layout/default"/>
    <dgm:cxn modelId="{C3AC4F06-0196-48BE-A937-657E525EDE95}" type="presParOf" srcId="{63BBFB93-58A6-43DB-B7DD-2EA3B5CA0FCD}" destId="{2BE88C0B-F674-496D-91E3-DABF359780B1}" srcOrd="5" destOrd="0" presId="urn:microsoft.com/office/officeart/2005/8/layout/default"/>
    <dgm:cxn modelId="{641FDC81-26EF-4C0F-A52B-08660D26BAD6}" type="presParOf" srcId="{63BBFB93-58A6-43DB-B7DD-2EA3B5CA0FCD}" destId="{296D8475-1F93-4DB0-9F4D-E6DFA904156F}" srcOrd="6" destOrd="0" presId="urn:microsoft.com/office/officeart/2005/8/layout/default"/>
    <dgm:cxn modelId="{D82B655E-AB5D-41EF-A644-31D3EB50742E}" type="presParOf" srcId="{63BBFB93-58A6-43DB-B7DD-2EA3B5CA0FCD}" destId="{361F5ACF-63F4-4A66-A7B3-E38C4A3EBB45}" srcOrd="7" destOrd="0" presId="urn:microsoft.com/office/officeart/2005/8/layout/default"/>
    <dgm:cxn modelId="{6F85D0F4-319D-46F0-A5F5-A5B3732D824D}" type="presParOf" srcId="{63BBFB93-58A6-43DB-B7DD-2EA3B5CA0FCD}" destId="{70047E34-D1BD-493D-AD2A-D23286F0D87A}" srcOrd="8" destOrd="0" presId="urn:microsoft.com/office/officeart/2005/8/layout/default"/>
    <dgm:cxn modelId="{7224E238-6164-46E4-9AEF-5064BFBF8E04}" type="presParOf" srcId="{63BBFB93-58A6-43DB-B7DD-2EA3B5CA0FCD}" destId="{39A49AEB-D9BF-4D9B-8FE0-8BC330CA6964}" srcOrd="9" destOrd="0" presId="urn:microsoft.com/office/officeart/2005/8/layout/default"/>
    <dgm:cxn modelId="{30706B84-29DE-4850-86C7-4E102210AFE2}" type="presParOf" srcId="{63BBFB93-58A6-43DB-B7DD-2EA3B5CA0FCD}" destId="{F3229F8F-D452-40DC-AB38-1F88F1D0639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02190-4A62-4258-B6E8-FB426C6D0CD7}">
      <dsp:nvSpPr>
        <dsp:cNvPr id="0" name=""/>
        <dsp:cNvSpPr/>
      </dsp:nvSpPr>
      <dsp:spPr>
        <a:xfrm>
          <a:off x="357622" y="187"/>
          <a:ext cx="2011174" cy="1206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Approximately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6,067 connections</a:t>
          </a:r>
        </a:p>
      </dsp:txBody>
      <dsp:txXfrm>
        <a:off x="357622" y="187"/>
        <a:ext cx="2011174" cy="1206704"/>
      </dsp:txXfrm>
    </dsp:sp>
    <dsp:sp modelId="{B0C6A8E7-804B-433E-A832-3B48CFC52EC6}">
      <dsp:nvSpPr>
        <dsp:cNvPr id="0" name=""/>
        <dsp:cNvSpPr/>
      </dsp:nvSpPr>
      <dsp:spPr>
        <a:xfrm>
          <a:off x="2569914" y="187"/>
          <a:ext cx="2011174" cy="1206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Standby Customers: 937 </a:t>
          </a:r>
        </a:p>
      </dsp:txBody>
      <dsp:txXfrm>
        <a:off x="2569914" y="187"/>
        <a:ext cx="2011174" cy="1206704"/>
      </dsp:txXfrm>
    </dsp:sp>
    <dsp:sp modelId="{7B735FD5-9018-4BB0-9A27-811DD21492C4}">
      <dsp:nvSpPr>
        <dsp:cNvPr id="0" name=""/>
        <dsp:cNvSpPr/>
      </dsp:nvSpPr>
      <dsp:spPr>
        <a:xfrm>
          <a:off x="357622" y="1408010"/>
          <a:ext cx="2011174" cy="1206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Area: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approximately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40 square miles</a:t>
          </a:r>
        </a:p>
      </dsp:txBody>
      <dsp:txXfrm>
        <a:off x="357622" y="1408010"/>
        <a:ext cx="2011174" cy="1206704"/>
      </dsp:txXfrm>
    </dsp:sp>
    <dsp:sp modelId="{296D8475-1F93-4DB0-9F4D-E6DFA904156F}">
      <dsp:nvSpPr>
        <dsp:cNvPr id="0" name=""/>
        <dsp:cNvSpPr/>
      </dsp:nvSpPr>
      <dsp:spPr>
        <a:xfrm>
          <a:off x="2569914" y="1408010"/>
          <a:ext cx="2011174" cy="1206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6.3 million gallons of drinking water delivered on peak day </a:t>
          </a:r>
        </a:p>
      </dsp:txBody>
      <dsp:txXfrm>
        <a:off x="2569914" y="1408010"/>
        <a:ext cx="2011174" cy="1206704"/>
      </dsp:txXfrm>
    </dsp:sp>
    <dsp:sp modelId="{70047E34-D1BD-493D-AD2A-D23286F0D87A}">
      <dsp:nvSpPr>
        <dsp:cNvPr id="0" name=""/>
        <dsp:cNvSpPr/>
      </dsp:nvSpPr>
      <dsp:spPr>
        <a:xfrm>
          <a:off x="357622" y="2815832"/>
          <a:ext cx="2011174" cy="1206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9,200 GPM capacity at Lost Canyon pump station</a:t>
          </a:r>
        </a:p>
      </dsp:txBody>
      <dsp:txXfrm>
        <a:off x="357622" y="2815832"/>
        <a:ext cx="2011174" cy="1206704"/>
      </dsp:txXfrm>
    </dsp:sp>
    <dsp:sp modelId="{F3229F8F-D452-40DC-AB38-1F88F1D06396}">
      <dsp:nvSpPr>
        <dsp:cNvPr id="0" name=""/>
        <dsp:cNvSpPr/>
      </dsp:nvSpPr>
      <dsp:spPr>
        <a:xfrm>
          <a:off x="2569914" y="2815832"/>
          <a:ext cx="2011174" cy="1206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2.6 MGD surface water treatment capacity</a:t>
          </a:r>
        </a:p>
      </dsp:txBody>
      <dsp:txXfrm>
        <a:off x="2569914" y="2815832"/>
        <a:ext cx="2011174" cy="1206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0.9222</cdr:x>
      <cdr:y>0.10893</cdr:y>
    </cdr:from>
    <cdr:to>
      <cdr:x>1</cdr:x>
      <cdr:y>0.17211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BDA6761-5C1A-4E8F-B0D6-C8F9C167DD1F}"/>
            </a:ext>
          </a:extLst>
        </cdr:cNvPr>
        <cdr:cNvSpPr txBox="1"/>
      </cdr:nvSpPr>
      <cdr:spPr>
        <a:xfrm xmlns:a="http://schemas.openxmlformats.org/drawingml/2006/main">
          <a:off x="8467724" y="476251"/>
          <a:ext cx="7143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0.82864</cdr:x>
      <cdr:y>0.23928</cdr:y>
    </cdr:from>
    <cdr:to>
      <cdr:x>0.89399</cdr:x>
      <cdr:y>0.31117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88B9602-294D-4FF8-B7EA-A09395F28BD8}"/>
            </a:ext>
          </a:extLst>
        </cdr:cNvPr>
        <cdr:cNvSpPr txBox="1"/>
      </cdr:nvSpPr>
      <cdr:spPr>
        <a:xfrm xmlns:a="http://schemas.openxmlformats.org/drawingml/2006/main">
          <a:off x="7403408" y="1046136"/>
          <a:ext cx="583866" cy="314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/>
            <a:t>5,233</a:t>
          </a:r>
        </a:p>
      </cdr:txBody>
    </cdr:sp>
  </cdr:relSizeAnchor>
  <cdr:relSizeAnchor xmlns:cdr="http://schemas.openxmlformats.org/drawingml/2006/chartDrawing">
    <cdr:from>
      <cdr:x>0.8477</cdr:x>
      <cdr:y>0.15251</cdr:y>
    </cdr:from>
    <cdr:to>
      <cdr:x>0.91383</cdr:x>
      <cdr:y>0.22004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165DF4E-C95B-1763-D854-298B5CFD74D4}"/>
            </a:ext>
          </a:extLst>
        </cdr:cNvPr>
        <cdr:cNvSpPr txBox="1"/>
      </cdr:nvSpPr>
      <cdr:spPr>
        <a:xfrm xmlns:a="http://schemas.openxmlformats.org/drawingml/2006/main">
          <a:off x="8058150" y="666751"/>
          <a:ext cx="6286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0.73572</cdr:x>
      <cdr:y>0.20213</cdr:y>
    </cdr:from>
    <cdr:to>
      <cdr:x>0.80704</cdr:x>
      <cdr:y>0.28274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D9C6FF1-0CA5-399B-DE59-C61A333EF5E2}"/>
            </a:ext>
          </a:extLst>
        </cdr:cNvPr>
        <cdr:cNvSpPr txBox="1"/>
      </cdr:nvSpPr>
      <cdr:spPr>
        <a:xfrm xmlns:a="http://schemas.openxmlformats.org/drawingml/2006/main">
          <a:off x="6573267" y="883708"/>
          <a:ext cx="637157" cy="352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/>
            <a:t>5,667</a:t>
          </a:r>
        </a:p>
      </cdr:txBody>
    </cdr:sp>
  </cdr:relSizeAnchor>
  <cdr:relSizeAnchor xmlns:cdr="http://schemas.openxmlformats.org/drawingml/2006/chartDrawing">
    <cdr:from>
      <cdr:x>0.86948</cdr:x>
      <cdr:y>0.25708</cdr:y>
    </cdr:from>
    <cdr:to>
      <cdr:x>0.92744</cdr:x>
      <cdr:y>0.33115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6761FE22-61A9-E655-1FE8-689AEA6EF067}"/>
            </a:ext>
          </a:extLst>
        </cdr:cNvPr>
        <cdr:cNvSpPr txBox="1"/>
      </cdr:nvSpPr>
      <cdr:spPr>
        <a:xfrm xmlns:a="http://schemas.openxmlformats.org/drawingml/2006/main">
          <a:off x="8286750" y="1123950"/>
          <a:ext cx="5524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0.92029</cdr:x>
      <cdr:y>0.27343</cdr:y>
    </cdr:from>
    <cdr:to>
      <cdr:x>0.97326</cdr:x>
      <cdr:y>0.34097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7DDBF631-4DBC-BC67-A529-BC20795B7125}"/>
            </a:ext>
          </a:extLst>
        </cdr:cNvPr>
        <cdr:cNvSpPr txBox="1"/>
      </cdr:nvSpPr>
      <cdr:spPr>
        <a:xfrm xmlns:a="http://schemas.openxmlformats.org/drawingml/2006/main">
          <a:off x="8427384" y="1237614"/>
          <a:ext cx="485064" cy="305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/>
            <a:t>4,886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6B501-F589-4F21-B023-7151F36AE61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A9772-E00B-43F7-89FB-0DF938995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4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Diversified</a:t>
            </a:r>
            <a:r>
              <a:rPr lang="en-US" baseline="0" dirty="0"/>
              <a:t> – robust surface and water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10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Install a pumped flash mix system</a:t>
            </a:r>
          </a:p>
          <a:p>
            <a:pPr marL="228600" indent="-228600">
              <a:buAutoNum type="arabicPeriod"/>
            </a:pPr>
            <a:r>
              <a:rPr lang="en-US" dirty="0"/>
              <a:t>Convert the flash mix basin and the solids holding tank into flocculation basins and install vertical flocculators</a:t>
            </a:r>
          </a:p>
          <a:p>
            <a:pPr marL="228600" indent="-228600">
              <a:buAutoNum type="arabicPeriod"/>
            </a:pPr>
            <a:r>
              <a:rPr lang="en-US" dirty="0"/>
              <a:t>Convert to direct filtration.</a:t>
            </a:r>
          </a:p>
          <a:p>
            <a:pPr marL="228600" indent="-228600">
              <a:buAutoNum type="arabicPeriod"/>
            </a:pPr>
            <a:r>
              <a:rPr lang="en-US" dirty="0"/>
              <a:t>Repurpose the existing sedimentation basin as a second solids thickening including a floating decanter</a:t>
            </a:r>
          </a:p>
          <a:p>
            <a:pPr marL="228600" indent="-228600">
              <a:buAutoNum type="arabicPeriod"/>
            </a:pPr>
            <a:r>
              <a:rPr lang="en-US" dirty="0"/>
              <a:t>Replace the four existing membrane skids with four new 1.8-mgd skids</a:t>
            </a:r>
          </a:p>
          <a:p>
            <a:pPr marL="228600" indent="-228600">
              <a:buAutoNum type="arabicPeriod"/>
            </a:pPr>
            <a:r>
              <a:rPr lang="en-US" dirty="0"/>
              <a:t>Maintain the existing belt filter press, install a redundant belt filter press, and convey cake solids to a new garage via a belt conveyor</a:t>
            </a:r>
          </a:p>
          <a:p>
            <a:pPr marL="228600" indent="-228600">
              <a:buAutoNum type="arabicPeriod"/>
            </a:pPr>
            <a:r>
              <a:rPr lang="en-US" dirty="0"/>
              <a:t>Add two new GAC contactors within a GAC building extension northwest of the existing</a:t>
            </a:r>
          </a:p>
          <a:p>
            <a:pPr marL="228600" indent="-228600">
              <a:buAutoNum type="arabicPeriod"/>
            </a:pPr>
            <a:r>
              <a:rPr lang="en-US" dirty="0"/>
              <a:t>Construct a new chemical facility southwest of the existing GAC building and include space for a future chlorine dioxide storage and feed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2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Flocculation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Current fine-bubble floc system provides poor control and mixing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Convert repurposed solids basin for 3-stage flocculation (9 min total contact time)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Vertical hydrofoil mixers, dual-cell configuration with baffles to reduce short-circuiting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Flash Mix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Existing JDV </a:t>
            </a:r>
            <a:r>
              <a:rPr lang="en-US" dirty="0" err="1"/>
              <a:t>Turbomixer</a:t>
            </a:r>
            <a:r>
              <a:rPr lang="en-US" dirty="0"/>
              <a:t> is ineffective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Poor ACH mixing and TOC removal.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Replace with pumped diffusion mixing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Better chemical efficiency, lower power use, and easier retrofit.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Temporary system installed and performing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5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Filtration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Eliminates need for sedimentation basins → ~$9M capital cost savings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Proven at bench- and full-scale testing;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Membrane performance maintained or improved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Park City’s QJWTP uses same membranes and raw water without sedimentation or flocculation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Advantages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Fewer mechanical components → simpler operations and maintenance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Smaller treatment footprint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Implementation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Extend piping from flocculation basins to membrane wet well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Preserves floc time benefit over QJWTP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Space preserved for future sedimentation retrofit if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37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Capacity &amp; Need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existing skids (38 modules each); firm capacity = 2.6 MGD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Peak summer demand exceeds capacity → no redundancy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Target: 5.4 MGD firm capacity with improved reliability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Future Membrane Alternative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New Modular Skids Replaces all existing skids with 4 new 1.8 MGD skids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Belt press stays; no backwash piping changes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Lower flux, adds resiliency to mitigate removal of sedimentation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&amp; Performance Goals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GAC removes TOC to reduce DBP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Target: &lt;2.0 mg/L TOC in finished water during summer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Enhanced coagulation (ACH) reduces GAC burden → fewer new vessels needed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Upgrades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2 new contactors in building near pond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Accessible via new wall opening; maintains existing bypass tank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Less complex piping than other options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avoids chemical building conflict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shared backwash pump (no more paired shutdowns)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standpipe to keep lag vessels submerged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6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for Upgrade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dedicated chemical storage or containment currently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Chemicals stored throughout plant → safety and compliance concerns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building will centralize chemical storage, improve safety, and facilitate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Design Criteria Highlights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Supports 5.4 MGD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Chemicals: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Sodium hypochlorite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ACH,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Sulfuric acid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Membrane cleaning solutions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Chlorine dioxide (future)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Adds 30–40% more footprint to each layout (~6,600–7,400 sq ft)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Both alternatives adaptable to include required chemicals and equipment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MRW prefers designing with space for future </a:t>
            </a:r>
            <a:r>
              <a:rPr lang="en-US" dirty="0" err="1"/>
              <a:t>ClO</a:t>
            </a:r>
            <a:r>
              <a:rPr lang="en-US" dirty="0"/>
              <a:t>₂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Includes dedicated space for feed systems, storage tanks/totes, and backwash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New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~5,200 sq ft; compact layout near existing hypochlorite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Fits better on site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Avoids major relocations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Preserves GAC access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34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Challenges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sewer connection → limited options for </a:t>
            </a:r>
            <a:r>
              <a:rPr lang="en-US" dirty="0" err="1"/>
              <a:t>pressate</a:t>
            </a:r>
            <a:r>
              <a:rPr lang="en-US" dirty="0"/>
              <a:t> &amp; decant handling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Pressate</a:t>
            </a:r>
            <a:r>
              <a:rPr lang="en-US" dirty="0"/>
              <a:t> with polymer cannot return to membranes → storage limitations in winter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Insufficient equalization for GAC backwashes → operational limits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Belt press transport pump struggles with drier cake → inefficient dewatering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Mechanical Dewatering Improvements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second belt filter press (for redundancy)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solids holding tank in exterior footprint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Belt conveyors transport cake to truck bay (potential reuse of GAC truck bay)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Avoids costly new dewatering facility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Thickening &amp; Equalization Improvements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Repurpose sedimentation basin as second thickening basin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Doubles equalization to 48,000+ gallons (up to 75,000 with pre-drain)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Provides redundancy in sludge thickening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Sewer Connection Coordination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limited sewer connection for sanitary flows + </a:t>
            </a:r>
            <a:r>
              <a:rPr lang="en-US" dirty="0" err="1"/>
              <a:t>pressate</a:t>
            </a:r>
            <a:r>
              <a:rPr lang="en-US" dirty="0"/>
              <a:t> + neutralized CIP waste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SBWRD concerns addressed: reduced flow estimates + continued mechanical dewatering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MRW to perform BOD sampling; chemical addition may be needed to meet 150 mg/L BOD minimum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3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9772-E00B-43F7-89FB-0DF9389959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6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E73-E500-4EED-A888-D0F7D44C3FF1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1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252D-8FAB-49E0-9C2F-45E4D16656AE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4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A41F-A88D-4113-A211-41566F4B20EB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6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5967-CC4B-4C08-AA19-08B82BEAAE5D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8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0231-5398-434B-A955-485D03F3B47C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1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04AC-2DFF-4BB0-8FB0-060DB37D9DF9}" type="datetime1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B83B-61D0-490C-8B51-8D47210248D8}" type="datetime1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9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7E44-0BBB-40B8-860D-63E795577AFD}" type="datetime1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5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E3AB-F711-4E55-BEE9-298BF569138F}" type="datetime1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6DAA8AF-4CDC-4109-AE0B-F4F023AAEF14}" type="datetime1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4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B2975-0122-456F-9D5E-D91BEEDC317E}" type="datetime1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4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6D1865-4C51-4BC7-AFC3-B6242717F509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57729C-270D-4897-B75D-A8AA72EF836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63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8707-EA03-9528-1E68-3829B0E3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Mountain Regional Water SSD</a:t>
            </a: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3CC346E1-BCB2-7AC5-82E7-71DC75C197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9" b="23139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EDB1A-66C4-5159-85E5-522A6D956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Treatment Plant Expansion and WIFIA Presentation </a:t>
            </a:r>
          </a:p>
          <a:p>
            <a:r>
              <a:rPr lang="en-US" dirty="0"/>
              <a:t>June 11, 2025</a:t>
            </a:r>
          </a:p>
        </p:txBody>
      </p:sp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BE213964-9C49-8B39-A76C-C391D59E162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44" y="5212080"/>
            <a:ext cx="1371600" cy="137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267DF-4680-8111-3F69-16643B66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3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E4385F-2CF7-3F58-B343-EA12898CC1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F1F13-F3AA-1C5F-9415-E22E0ED49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1097280" y="1845734"/>
            <a:ext cx="6103620" cy="40233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Meet increased demand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Fully utilize Lost Canyon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Meet water quality 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Increase safety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Improve operations &amp; maintenance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Provide reliability/redundancy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Future resilience (e.g., regulatory changes, wildfire, etc.)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Capital and O&amp;M costs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FC1CCA-953A-5D1E-0A1D-ED63222E4E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3640" y="1846368"/>
            <a:ext cx="3666280" cy="40227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F57C5-D218-B567-055E-AAC426C18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6CB705AF-A274-505B-0B68-18CA29DC78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0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1DE90-7F15-C0ED-F2BC-4F93219EED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8" y="1449574"/>
            <a:ext cx="10530840" cy="4737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930FDA-CE8B-2865-3BB2-DFCF65FB6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897" y="312420"/>
            <a:ext cx="7298205" cy="10218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8759C-831C-B98E-8842-81032C0A83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AF22D-9D27-8F61-EB64-69BDC9D4D1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3267747" y="1557919"/>
            <a:ext cx="6049793" cy="1073150"/>
          </a:xfrm>
        </p:spPr>
        <p:txBody>
          <a:bodyPr>
            <a:normAutofit/>
          </a:bodyPr>
          <a:lstStyle/>
          <a:p>
            <a:r>
              <a:rPr lang="en-US" sz="5400" b="1" dirty="0"/>
              <a:t>Existing Process Flow</a:t>
            </a:r>
          </a:p>
        </p:txBody>
      </p:sp>
    </p:spTree>
    <p:extLst>
      <p:ext uri="{BB962C8B-B14F-4D97-AF65-F5344CB8AC3E}">
        <p14:creationId xmlns:p14="http://schemas.microsoft.com/office/powerpoint/2010/main" val="249261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5D3B-AF28-C4BE-9940-36A67031EE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Project Layout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E4A8A-9D40-10A0-7C7D-A3A372F6AB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3F335-F390-89D9-9067-352DE200CA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17" y="1905471"/>
            <a:ext cx="8714765" cy="42581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6AD2D8A8-5AA6-B039-917D-10A5DAB12B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45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4E12-A1DB-FA13-FFB4-9AB8991624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Mix and Flocculation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AA28-C09A-B453-2708-AEE410AF71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1097280" y="1845734"/>
            <a:ext cx="3497580" cy="40233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Reclaims solids holding tank for improved flocculation process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Removes flawed bubble mixer and implements pumped flash mix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Cost: </a:t>
            </a:r>
            <a:r>
              <a:rPr lang="en-US" sz="2400" b="1" dirty="0">
                <a:solidFill>
                  <a:schemeClr val="accent5"/>
                </a:solidFill>
              </a:rPr>
              <a:t>$895,000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B9E82-71F5-7810-E05C-96E3690224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73917-5280-8B95-79E3-7A2583CB26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2179"/>
          <a:stretch/>
        </p:blipFill>
        <p:spPr>
          <a:xfrm>
            <a:off x="4821728" y="1977694"/>
            <a:ext cx="6333952" cy="2281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7584F-DA54-B735-635B-EEC4AF68A3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173" y="3429000"/>
            <a:ext cx="2748467" cy="26964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AE594A1A-BF05-1068-532F-A7EB6412F9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1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112D-550C-D706-EBD3-D4C2125A46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Filtration and Membrane Wet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6AE78-9A77-AEA3-9E0C-9F5139506F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1097280" y="1845734"/>
            <a:ext cx="3619500" cy="40233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Eliminates needs for sedimentation basins, </a:t>
            </a:r>
            <a:r>
              <a:rPr lang="en-US" sz="2400" b="1" dirty="0"/>
              <a:t>$9M capital savings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Increased capacity and new configuration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Cost: </a:t>
            </a:r>
            <a:r>
              <a:rPr lang="en-US" sz="2400" b="1" dirty="0">
                <a:solidFill>
                  <a:schemeClr val="accent5"/>
                </a:solidFill>
              </a:rPr>
              <a:t>$120,000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1D2B96-44D0-2A8E-491F-05056C3084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881E0-B40B-9D1D-A40C-2FAE3226E7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2" y="1845734"/>
            <a:ext cx="3878578" cy="24748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4C76E-9F88-D897-6871-F1E8565B69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496" y="3928236"/>
            <a:ext cx="4329404" cy="20492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1984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6269B-BAA2-F258-0514-712E5B77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 Filtration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A79A-8616-0856-EADA-63357830EB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(4) new modular skids </a:t>
            </a:r>
            <a:endParaRPr lang="en-US" sz="20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allows for 5.5 MGD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Increases capacity, resiliency, and redundancy to the process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Replaces aging (original) membrane hardware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Cost: </a:t>
            </a:r>
            <a:r>
              <a:rPr lang="en-US" sz="2400" b="1" dirty="0">
                <a:solidFill>
                  <a:schemeClr val="accent5"/>
                </a:solidFill>
              </a:rPr>
              <a:t>$15,125,000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D7074-F047-BCBA-D118-9C1164F1D5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297879"/>
            <a:ext cx="4937125" cy="31194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E26FEB-55D7-7FB6-8C09-BF7733CB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83398CD7-DE2E-DD8E-DBD1-A829446B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9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AC7C-860F-42C4-23FA-064D2135AF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 Activated Carbon (GAC)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3B81C-A087-772F-0AAA-AD15DFEAF7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GAC is primary removal of TOC in process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Improved coagulation only requires (2) new vessels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Other mechanical and pumping improvements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Cost: </a:t>
            </a:r>
            <a:r>
              <a:rPr lang="en-US" sz="2400" b="1" dirty="0">
                <a:solidFill>
                  <a:schemeClr val="accent5"/>
                </a:solidFill>
              </a:rPr>
              <a:t>$4,466,000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680417-D65E-C410-5451-309C2F361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017944"/>
            <a:ext cx="4937125" cy="3679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3390FF-C006-FAA2-FAB4-B1A03ED8A1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52969177-6C1E-E420-420F-C90042029E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0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0880-104A-FA94-3259-BE78B4DADC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C194D-D80C-9D7D-4642-79472B7B7B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1097280" y="1845734"/>
            <a:ext cx="8900160" cy="40233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No current dedicated chemical storage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Centralize storage, improve safety and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New chemical building structure approximately 5,200 square feet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Cost: </a:t>
            </a:r>
            <a:r>
              <a:rPr lang="en-US" sz="2400" b="1" dirty="0">
                <a:solidFill>
                  <a:schemeClr val="accent5"/>
                </a:solidFill>
              </a:rPr>
              <a:t>$8,996,000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9141D0-FC0B-F2EB-6186-02F97A28F2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3629C-4ADC-D517-EC3E-0D3E8C8D64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3162300"/>
            <a:ext cx="6781800" cy="29974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11B44774-B77F-9C7A-9070-DB66DFCE88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50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8E137-A74C-7476-1DFC-6C93EB1CA6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Solids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3BB4A-767E-21BC-DCC1-1C1E9BF832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Second belt filter press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New solids holding tank in exterior footprint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Belt conveyor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Repurpose sedimentation basin as second thickening basin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Avoids significant cost of new dewatering facility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Cost: </a:t>
            </a:r>
            <a:r>
              <a:rPr lang="en-US" sz="2400" b="1" dirty="0">
                <a:solidFill>
                  <a:schemeClr val="accent5"/>
                </a:solidFill>
              </a:rPr>
              <a:t>$4,719,000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625D1B-F01C-BDAD-AC7A-D6ED302C10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035209"/>
            <a:ext cx="4937125" cy="36448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39E5F-E193-FDE9-59F0-CCCE6C13B1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2C7756B3-430A-00B3-CF33-87C07CF0E0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4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48BE-8691-9AA3-0CD8-09C9F0C9DD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Civil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52662-5234-2A90-C7E8-7BAAA01C19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1097280" y="1845734"/>
            <a:ext cx="3543300" cy="40233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New sewer connection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Estimated impact fee: </a:t>
            </a:r>
            <a:r>
              <a:rPr lang="en-US" sz="2000" dirty="0">
                <a:solidFill>
                  <a:schemeClr val="accent5"/>
                </a:solidFill>
              </a:rPr>
              <a:t>$500,000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Reevaluate site ingress and egress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Cost: </a:t>
            </a:r>
            <a:r>
              <a:rPr lang="en-US" sz="2400" b="1" dirty="0">
                <a:solidFill>
                  <a:schemeClr val="accent5"/>
                </a:solidFill>
              </a:rPr>
              <a:t>$1,047,000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5BC986-F531-CC96-5F20-DB502EAACC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7846" y="1846263"/>
            <a:ext cx="5542833" cy="4022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231C21-BAD5-905A-920B-DE53BFCEF2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CB789A40-E926-BADD-E53F-29B24B2E1D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1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AB2F-08FC-9F4B-99A7-72D1CC200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88527-37C1-2A9A-63D2-5CF0560024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Summarized District Overview</a:t>
            </a:r>
          </a:p>
          <a:p>
            <a:r>
              <a:rPr lang="en-US" dirty="0"/>
              <a:t>Project Information and Background</a:t>
            </a:r>
          </a:p>
          <a:p>
            <a:r>
              <a:rPr lang="en-US" dirty="0"/>
              <a:t>Parameters Resolution $61M</a:t>
            </a:r>
          </a:p>
          <a:p>
            <a:pPr lvl="1"/>
            <a:r>
              <a:rPr lang="en-US" dirty="0"/>
              <a:t>$43M WIFIA FUNDING</a:t>
            </a:r>
          </a:p>
          <a:p>
            <a:pPr lvl="1"/>
            <a:r>
              <a:rPr lang="en-US" dirty="0"/>
              <a:t>$18M 2023 Bond Refunding</a:t>
            </a:r>
          </a:p>
          <a:p>
            <a:r>
              <a:rPr lang="en-US" dirty="0"/>
              <a:t>Q&amp;A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Red thumbtacks on a map">
            <a:extLst>
              <a:ext uri="{FF2B5EF4-FFF2-40B4-BE49-F238E27FC236}">
                <a16:creationId xmlns:a16="http://schemas.microsoft.com/office/drawing/2014/main" id="{5F0C1324-D285-E087-2AA8-2A4422CE70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06" y="2465243"/>
            <a:ext cx="3715789" cy="2784764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495FA-2D94-9B6B-33D5-87F3561B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22B5B2EE-B117-39D1-30A0-368053ED4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47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16C4-185C-165A-594D-18C88251D1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Schedule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57E7E-2CB1-C9A3-33A3-07FA4D7E48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9B972A12-912B-2B0A-6059-8BC831C4A2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961490-24C6-5CA1-AB54-F0E5C23BED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35740" y="1842472"/>
            <a:ext cx="10398596" cy="4420398"/>
            <a:chOff x="757084" y="1842472"/>
            <a:chExt cx="10398596" cy="44203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6CB4C6-E4F6-4FC7-10CF-9EB7D5CD9E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l="9618" r="688"/>
            <a:stretch/>
          </p:blipFill>
          <p:spPr>
            <a:xfrm>
              <a:off x="920884" y="1842472"/>
              <a:ext cx="10234796" cy="442039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58F597-3C0D-5202-0346-8340EC9514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7084" y="3238637"/>
              <a:ext cx="245807" cy="459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919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E7816-74EC-7FB5-FFC5-09B97C52F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C62033-EE4C-B537-A267-E0B14952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4" y="1808405"/>
            <a:ext cx="4151546" cy="3104666"/>
          </a:xfrm>
        </p:spPr>
        <p:txBody>
          <a:bodyPr anchor="t">
            <a:normAutofit/>
          </a:bodyPr>
          <a:lstStyle/>
          <a:p>
            <a:r>
              <a:rPr lang="en-US" sz="5400" dirty="0"/>
              <a:t>Conceptual </a:t>
            </a:r>
            <a:br>
              <a:rPr lang="en-US" sz="5400" dirty="0"/>
            </a:br>
            <a:r>
              <a:rPr lang="en-US" sz="5400" dirty="0"/>
              <a:t>Cost</a:t>
            </a:r>
            <a:br>
              <a:rPr lang="en-US" sz="5400" dirty="0"/>
            </a:br>
            <a:r>
              <a:rPr lang="en-US" sz="5400" dirty="0"/>
              <a:t>Summary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C4D17C-1BEB-DC99-EF7D-EB5E844EF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6927" y="876082"/>
            <a:ext cx="7361903" cy="510583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9EA68D-107A-7627-D36C-114095CB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8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960AB-6402-32F9-C0D7-9CD12335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9C18BF-3175-A2C6-58FA-4BA1FF22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4" y="1808405"/>
            <a:ext cx="4151546" cy="3104666"/>
          </a:xfrm>
        </p:spPr>
        <p:txBody>
          <a:bodyPr anchor="t">
            <a:normAutofit/>
          </a:bodyPr>
          <a:lstStyle/>
          <a:p>
            <a:r>
              <a:rPr lang="en-US" sz="5400" dirty="0"/>
              <a:t>Financial Information</a:t>
            </a:r>
          </a:p>
        </p:txBody>
      </p:sp>
      <p:pic>
        <p:nvPicPr>
          <p:cNvPr id="5" name="Content Placeholder 4" descr="Spreadsheet and calculator">
            <a:extLst>
              <a:ext uri="{FF2B5EF4-FFF2-40B4-BE49-F238E27FC236}">
                <a16:creationId xmlns:a16="http://schemas.microsoft.com/office/drawing/2014/main" id="{53893AB9-7CDD-B0F4-F5E5-6D7997FE8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57" y="1175868"/>
            <a:ext cx="6759396" cy="4506264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D0AF98-9FD1-A696-81D0-6DE78560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44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52DB5-B3E4-AFA4-0E0A-6D33904A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BA1C81-C4FD-773A-52E5-22CE3B6A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4" y="1808405"/>
            <a:ext cx="4151546" cy="3104666"/>
          </a:xfrm>
        </p:spPr>
        <p:txBody>
          <a:bodyPr anchor="t">
            <a:normAutofit/>
          </a:bodyPr>
          <a:lstStyle/>
          <a:p>
            <a:r>
              <a:rPr lang="en-US" sz="5400" dirty="0"/>
              <a:t>Funding Sources</a:t>
            </a:r>
            <a:br>
              <a:rPr lang="en-US" sz="5400" dirty="0"/>
            </a:br>
            <a:r>
              <a:rPr lang="en-US" sz="5400" dirty="0"/>
              <a:t>Summary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04B8DC-A384-3718-6C4C-FD25FBB0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E5A68-1531-2639-7DDF-388C7FF82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934" y="1178510"/>
            <a:ext cx="7958712" cy="43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82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D0283-1A4A-5A16-5A74-38785B372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58584E-55EC-0B17-003C-AAED7949BEDA}"/>
              </a:ext>
            </a:extLst>
          </p:cNvPr>
          <p:cNvSpPr txBox="1">
            <a:spLocks/>
          </p:cNvSpPr>
          <p:nvPr/>
        </p:nvSpPr>
        <p:spPr>
          <a:xfrm>
            <a:off x="1052687" y="564545"/>
            <a:ext cx="10058400" cy="813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WIFIA Loan: Scenario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87032-78B6-546C-9A33-92BCBD24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77C13F-3FAE-4BF4-F134-E526B7DEFE86}"/>
              </a:ext>
            </a:extLst>
          </p:cNvPr>
          <p:cNvSpPr txBox="1"/>
          <p:nvPr/>
        </p:nvSpPr>
        <p:spPr>
          <a:xfrm>
            <a:off x="905256" y="1481304"/>
            <a:ext cx="1076248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 </a:t>
            </a:r>
            <a:r>
              <a:rPr lang="en-US" sz="3600" dirty="0"/>
              <a:t>Expected loan amount $34.3 million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/>
              <a:t>Request a loan limit of $43 million from WIFIA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/>
              <a:t>Parameter Resolution to Council $43 million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600" dirty="0"/>
              <a:t> make interest only payments from 2027 through 2033</a:t>
            </a:r>
          </a:p>
          <a:p>
            <a:pPr lvl="2"/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/>
              <a:t>Projected water rate increases to customers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Projected rate increases from 2026 through 2028: 7% to 8% (assumes normal inflation/cost increases)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Projected rate increases 2029 through 2034: 4% to 6% (assumes normal inflation/cost increases)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Projected rate increases after 2034 through 2040: 3% to 5% (assumes normal inflation/cost increases)</a:t>
            </a:r>
          </a:p>
          <a:p>
            <a:pPr lvl="2"/>
            <a:endParaRPr lang="en-US" sz="2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E34B09-E0CB-5E95-283F-02D626B154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216152" y="1289304"/>
            <a:ext cx="99578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6BCDAB47-9DE2-3414-96DE-A5E5F2E86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72" y="454238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98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5510D-C17E-BED9-72E5-015033E16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2C3C5E-F4F5-4405-DD1F-0B53B1F3921A}"/>
              </a:ext>
            </a:extLst>
          </p:cNvPr>
          <p:cNvSpPr txBox="1">
            <a:spLocks/>
          </p:cNvSpPr>
          <p:nvPr/>
        </p:nvSpPr>
        <p:spPr>
          <a:xfrm>
            <a:off x="1052687" y="564545"/>
            <a:ext cx="10058400" cy="813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WIFIA Loan: Scenario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7F8E99-419A-A247-C130-66456D08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B8659-E1FC-3F76-6BDC-BFC1F2FFCA92}"/>
              </a:ext>
            </a:extLst>
          </p:cNvPr>
          <p:cNvSpPr txBox="1"/>
          <p:nvPr/>
        </p:nvSpPr>
        <p:spPr>
          <a:xfrm>
            <a:off x="905256" y="1481304"/>
            <a:ext cx="1076248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 </a:t>
            </a:r>
            <a:r>
              <a:rPr lang="en-US" sz="3600" dirty="0"/>
              <a:t>Expected loan amount $34.3 million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/>
              <a:t>Request a loan limit of $43 million from WIFIA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/>
              <a:t>Parameter Resolution to Council $55 million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600" dirty="0"/>
              <a:t> Have interest capitalized (added to the loan amount) from 2027    through 2033</a:t>
            </a:r>
          </a:p>
          <a:p>
            <a:pPr lvl="2"/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/>
              <a:t>Projected water rate increases to customers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Projected rate increases from 2027 through 2033: 3% to 5% (assumes normal inflation/cost increases)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Projected rate increase in 2034: 8% to 9% (assumes normal inflation/cost increases)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Projected rate increases after 2035 through 2040: 4% to 6% (assumes normal inflation/cost increases)</a:t>
            </a:r>
          </a:p>
          <a:p>
            <a:pPr lvl="2"/>
            <a:endParaRPr lang="en-US" sz="2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A1BED1-C694-603E-30BA-BD8D10D7BAB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216152" y="1289304"/>
            <a:ext cx="99578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CC7CC52D-D37C-3B4C-726D-123E0F4F5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72" y="454238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20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A6610-CBC1-E999-38CE-EFAA4907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9A057D-EF04-78CF-BE80-421613BCBD94}"/>
              </a:ext>
            </a:extLst>
          </p:cNvPr>
          <p:cNvSpPr txBox="1">
            <a:spLocks/>
          </p:cNvSpPr>
          <p:nvPr/>
        </p:nvSpPr>
        <p:spPr>
          <a:xfrm>
            <a:off x="760079" y="527969"/>
            <a:ext cx="10058400" cy="813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Scenario 1: Annual Parity Debt Payment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D1A873-B1BC-D85F-9631-A66F09A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27811D-FB56-17BE-206B-684E54F0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98" y="1217514"/>
            <a:ext cx="10627230" cy="50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67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7558-6A84-41AC-D314-56EB68AB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43603E-33F9-C427-1B90-123A4AE819BB}"/>
              </a:ext>
            </a:extLst>
          </p:cNvPr>
          <p:cNvSpPr txBox="1">
            <a:spLocks/>
          </p:cNvSpPr>
          <p:nvPr/>
        </p:nvSpPr>
        <p:spPr>
          <a:xfrm>
            <a:off x="760079" y="527969"/>
            <a:ext cx="10058400" cy="813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Scenario 2: Annual Parity Debt Payment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BA99F7-0043-D2C9-A90D-9B515058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4C957C-52FE-BA6D-5256-AD429D03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99" y="1198265"/>
            <a:ext cx="10361297" cy="48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97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3CAE9-3E68-4584-0CEC-23403D6F1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DE04BC-A47E-78EF-6355-57BD1C45053C}"/>
              </a:ext>
            </a:extLst>
          </p:cNvPr>
          <p:cNvSpPr txBox="1">
            <a:spLocks/>
          </p:cNvSpPr>
          <p:nvPr/>
        </p:nvSpPr>
        <p:spPr>
          <a:xfrm>
            <a:off x="760079" y="527969"/>
            <a:ext cx="10058400" cy="813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Scenario 1: Total Parity Debt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EF51AD-A079-9264-5A54-7C2C69F3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181A3-B40C-01E6-E4EF-0CB9D3285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71" y="1124023"/>
            <a:ext cx="8133347" cy="51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1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39BCF-07D4-D27F-40B3-453D5DFFE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1AD2EC-D485-D8FC-095D-FAFE076E7E7F}"/>
              </a:ext>
            </a:extLst>
          </p:cNvPr>
          <p:cNvSpPr txBox="1">
            <a:spLocks/>
          </p:cNvSpPr>
          <p:nvPr/>
        </p:nvSpPr>
        <p:spPr>
          <a:xfrm>
            <a:off x="760079" y="527969"/>
            <a:ext cx="10058400" cy="813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Scenario 2: Total Parity Debt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866B3-0F52-8794-637F-D75176DC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DF10F-0D18-42C7-EA23-B561410B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72" y="1099621"/>
            <a:ext cx="8123721" cy="51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30C4-4A16-441E-AA33-A48C4B61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Metrics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EFAD21-9581-22FE-5378-83CC483B85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87045205"/>
              </p:ext>
            </p:extLst>
          </p:nvPr>
        </p:nvGraphicFramePr>
        <p:xfrm>
          <a:off x="1096963" y="1846263"/>
          <a:ext cx="493871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00A4A-ADDE-31A7-6650-4799863939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Interconnections: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Regionalized many independent water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7 emergency/wholesale with other water agencies</a:t>
            </a:r>
          </a:p>
          <a:p>
            <a:r>
              <a:rPr lang="en-US" dirty="0"/>
              <a:t>Sources/Distribution/Storage: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16 groundwater wells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Over 130 miles of pipe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12.5 MG drinking water storage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8.9 MG raw water storage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7CD74-7D82-BE1A-90CA-B88E4221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8749C59E-4445-39ED-FE83-D611A37150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71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1CD89-2655-4CAF-58FE-4C849390B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E7E036-91C1-B703-803A-E74ECFC47AEC}"/>
              </a:ext>
            </a:extLst>
          </p:cNvPr>
          <p:cNvSpPr txBox="1">
            <a:spLocks/>
          </p:cNvSpPr>
          <p:nvPr/>
        </p:nvSpPr>
        <p:spPr>
          <a:xfrm>
            <a:off x="952103" y="564545"/>
            <a:ext cx="10058400" cy="813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Annual Payment, Total Debt &amp; Payback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98CCD9-ADD6-D076-AF24-259FAE7C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D713B-A323-5907-E647-AAEAF2C9E4D2}"/>
              </a:ext>
            </a:extLst>
          </p:cNvPr>
          <p:cNvSpPr txBox="1"/>
          <p:nvPr/>
        </p:nvSpPr>
        <p:spPr>
          <a:xfrm>
            <a:off x="585216" y="1719048"/>
            <a:ext cx="1076248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 </a:t>
            </a:r>
            <a:r>
              <a:rPr lang="en-US" sz="2800" dirty="0"/>
              <a:t>Scenario 1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Maximum annual debt payments reached in 2029 at $6.18 million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Maximum total debt reached in 2028 at $71.18 million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Total payback of WIFIA loan over 35 years is $76.56 million (principal and interest)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 Scenario 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Maximum annual debt payments reached in 2035 at $5.41 million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Maximum total debt reached in 2028 at $73.17 million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Total payback of WIFIA loan over 35 years is $89.04 million (principal and interest)</a:t>
            </a:r>
          </a:p>
          <a:p>
            <a:pPr lvl="2"/>
            <a:endParaRPr lang="en-US" sz="2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FC3284-7675-F5AB-3D52-4A5A73A82B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216152" y="1289304"/>
            <a:ext cx="99578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629B557B-E5D8-776A-015A-EF752A3E4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72" y="454238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3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BC83-2535-5CF5-ABF3-B6368AEC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07B7-C851-E7A7-0382-F4A9B003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97818"/>
          </a:xfrm>
        </p:spPr>
        <p:txBody>
          <a:bodyPr>
            <a:normAutofit/>
          </a:bodyPr>
          <a:lstStyle/>
          <a:p>
            <a:r>
              <a:rPr lang="en-US" sz="4000" dirty="0"/>
              <a:t>Why a WIFIA Loan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9EFA1-9E1B-1300-112E-7345C9531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9555480" cy="4023359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Flexible draw down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Funds can be drawn down over time and interest is only accrued on that portion. No obligation to draw down full approved amount.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Long amortization period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The amortization period for the loan can be up to 35 years which includes the first payment not being required until five years after substantial completion.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Post-closing flexibility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A one-time rate reset after the loan is closed and before any funds are drawn is available.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Adjustable project scope and timeline to respond to changing construction schedules.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No prepayment penalties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The WIFIA loan can be repaid at any time without penalty.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Quick reimbursements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The WIFIA loan can be repaid at any time without penalty.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C3EA-5296-80E3-6C23-DEB8F0D6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FB931DF3-B906-95A5-9A89-7AA1A3954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72" y="454238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75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CE23C-A113-56CB-7360-FBC060F23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5487-D9EC-1AA2-F992-AD78D44F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97818"/>
          </a:xfrm>
        </p:spPr>
        <p:txBody>
          <a:bodyPr>
            <a:normAutofit/>
          </a:bodyPr>
          <a:lstStyle/>
          <a:p>
            <a:r>
              <a:rPr lang="en-US" sz="4000" dirty="0"/>
              <a:t>WIFIA Closing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374A-34BB-9C6E-82ED-95C7A0CC3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9555480" cy="4023359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June 25</a:t>
            </a:r>
            <a:r>
              <a:rPr lang="en-US" sz="2600" baseline="30000" dirty="0"/>
              <a:t>th</a:t>
            </a:r>
            <a:r>
              <a:rPr lang="en-US" sz="2600" dirty="0"/>
              <a:t> – Council meeting to adopt Parameters Resolution </a:t>
            </a:r>
          </a:p>
          <a:p>
            <a:pPr marL="384048" lvl="2" indent="0">
              <a:buNone/>
            </a:pPr>
            <a:r>
              <a:rPr lang="en-US" sz="16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July 9</a:t>
            </a:r>
            <a:r>
              <a:rPr lang="en-US" sz="2600" baseline="30000" dirty="0"/>
              <a:t>th</a:t>
            </a:r>
            <a:r>
              <a:rPr lang="en-US" sz="2600" dirty="0"/>
              <a:t> – Council meeting for Public Hearing</a:t>
            </a:r>
          </a:p>
          <a:p>
            <a:pPr marL="201168" lvl="1" indent="0">
              <a:buNone/>
            </a:pPr>
            <a:endParaRPr lang="en-US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July through October 2025 – District works with WIFIA team on loan closing</a:t>
            </a:r>
          </a:p>
          <a:p>
            <a:pPr marL="201168" lvl="1" indent="0">
              <a:buNone/>
            </a:pP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Q4 2025 – WIFIA loan closed</a:t>
            </a:r>
          </a:p>
          <a:p>
            <a:pPr marL="201168" lvl="1" indent="0">
              <a:buNone/>
            </a:pP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January 1, 2027 – First draw down on WIFIA Loan</a:t>
            </a:r>
            <a:r>
              <a:rPr lang="en-US" sz="1600" dirty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CEF67B-5648-19C7-63FB-1046A395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BD87C95D-C722-1904-CE8C-557926D8C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72" y="454238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90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2BB65-8CA5-2C68-464F-B9A5B0582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FA36-6B5C-8820-391A-D9CFC6E9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Refunding Series 2023 $18 million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4D7B3-C1E6-E949-946C-0A7241BF6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10106526" cy="40233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Series 2023 $18 million bond directly placed with Bank of Utah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Funded the construction of new administration building and maintenance facility</a:t>
            </a:r>
          </a:p>
          <a:p>
            <a:pPr marL="384048" lvl="2" indent="0">
              <a:buNone/>
            </a:pPr>
            <a:endParaRPr lang="en-US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Refunding (refinancing) savings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Net Present Value of savings estimated at $1.12 million as of June 3, 2025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Effective interest rate decrease from 5.17% to 4.62%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A587BC-3C4E-10FB-3E21-06538B01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D07EAF4A-F8EE-03B5-3C02-D96B72619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2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D213B-46E8-33F8-4C2D-F59CE5D6B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CA20-36FE-1E00-FA8A-511D0462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Questions?</a:t>
            </a: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4FC1D952-4916-007D-1019-5A937400E1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9" b="23139"/>
          <a:stretch/>
        </p:blipFill>
        <p:spPr/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3126912F-233D-FCF6-D844-588080F7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44" y="5212080"/>
            <a:ext cx="1371600" cy="137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3E427-480F-881D-CDD8-0C5D549B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C6DE-C557-5DB8-D6BF-7096326A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121C3-9AC4-4BC2-D2A4-E6988A4FC2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than 300 years combined experience in water service. 3 of 31 have been here since the District inception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Licensed Civil Engineer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Licensed Surveyor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Licensed Contractor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16 Operators certified at the highest level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Masters in Business Administration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Certified Public Accountant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Certified Backflow Administrator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Certified GIS Administrator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Civil, Structural, Electrical Engineering Consultants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C5A294-0BE5-9A47-FF87-020F6D3F4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28" y="2399286"/>
            <a:ext cx="4087091" cy="2721355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0CABC6-0BF6-FFAE-EFEC-7344D91F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0C5887CA-3275-0EC0-2EC9-3D513744E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9974-D40C-0F8F-DD4C-E3D9CBE8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Delivery by Category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1BB0-D31C-3077-509A-484F8538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C6B77EDE-4428-6B5A-F4B1-E22740E39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78489"/>
              </p:ext>
            </p:extLst>
          </p:nvPr>
        </p:nvGraphicFramePr>
        <p:xfrm>
          <a:off x="1766108" y="1841269"/>
          <a:ext cx="8659784" cy="443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94D6991C-DBB8-A5A9-736C-6BA9620AF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4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9F2EEC-5CAA-5862-545F-2BA38205E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4" y="1808405"/>
            <a:ext cx="4151546" cy="3104666"/>
          </a:xfrm>
        </p:spPr>
        <p:txBody>
          <a:bodyPr anchor="t">
            <a:normAutofit/>
          </a:bodyPr>
          <a:lstStyle/>
          <a:p>
            <a:r>
              <a:rPr lang="en-US" sz="4800" dirty="0"/>
              <a:t>Project Information </a:t>
            </a:r>
            <a:br>
              <a:rPr lang="en-US" sz="4800" dirty="0"/>
            </a:br>
            <a:r>
              <a:rPr lang="en-US" sz="4800" dirty="0"/>
              <a:t>and </a:t>
            </a:r>
            <a:br>
              <a:rPr lang="en-US" sz="4800" dirty="0"/>
            </a:br>
            <a:r>
              <a:rPr lang="en-US" sz="4800" dirty="0"/>
              <a:t>Background</a:t>
            </a:r>
          </a:p>
        </p:txBody>
      </p:sp>
      <p:pic>
        <p:nvPicPr>
          <p:cNvPr id="7" name="Content Placeholder 6" descr="An aerial view of a pond&#10;&#10;AI-generated content may be incorrect.">
            <a:extLst>
              <a:ext uri="{FF2B5EF4-FFF2-40B4-BE49-F238E27FC236}">
                <a16:creationId xmlns:a16="http://schemas.microsoft.com/office/drawing/2014/main" id="{0BC99A0A-F6A8-783D-0C6E-CE40B99120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628" r="5511" b="937"/>
          <a:stretch/>
        </p:blipFill>
        <p:spPr>
          <a:xfrm>
            <a:off x="4138370" y="29528"/>
            <a:ext cx="8015530" cy="67903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86FF5-59D5-8BE8-CAE7-4A3082BA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5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B9FF-7979-3989-BC71-C7B8B57DEE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Water Supply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3BC1A0-1F4D-80EC-86F5-8A7749D3C7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"/>
          </p:nvPr>
        </p:nvPicPr>
        <p:blipFill>
          <a:blip r:embed="rId2"/>
          <a:srcRect l="2490"/>
          <a:stretch/>
        </p:blipFill>
        <p:spPr>
          <a:xfrm>
            <a:off x="1140158" y="1924390"/>
            <a:ext cx="6916638" cy="413173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1AB16-1B6F-C03C-13DE-BBD7C1B7B1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7978140" y="1845735"/>
            <a:ext cx="3177540" cy="402336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2020 example production year, monthly drinking water production from all facilities</a:t>
            </a:r>
          </a:p>
          <a:p>
            <a:pPr marL="201168" lvl="1" indent="0">
              <a:buNone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Peak day typically in July, with a ~3-week sustained window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8D3EE8-86F2-16F4-9448-BCB76CB4FD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0206423F-4DC2-6A0A-E359-35F4FB4970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4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7F9A-2B5A-B74B-9881-1F8EE595D2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Lost Canyon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B8382-E47B-F3F8-E9AF-DE68FFC40E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0757729C-270D-4897-B75D-A8AA72EF836C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10DBB-F1B1-4BDD-E121-C850600FF0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744" y="1857838"/>
            <a:ext cx="8422936" cy="435263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0D5A3-959D-45F7-953B-521E1365D5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64" y="1895938"/>
            <a:ext cx="5413036" cy="2102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714E83F5-B08D-48E8-DC16-C5E7818212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877749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9AB42-8541-191C-7615-415B808E9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14F16-9533-F563-77C2-A946F34917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02903" y="419529"/>
            <a:ext cx="8847137" cy="58561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891F1F-8F78-F7EE-E840-89D3984BE5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5760" y="2222188"/>
            <a:ext cx="3444240" cy="22508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Master Planning Peak Day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F0E98-8FCF-09A8-6C9E-48DCBF70978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5067301" y="3093244"/>
            <a:ext cx="1203959" cy="15542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F835DC-9896-1179-88D9-6B5DB6E758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4700" y="3043334"/>
            <a:ext cx="210185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Note Previous ‘Phased’ Approach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C5BC1A-ED54-B54D-7EAB-07955119BD88}"/>
              </a:ext>
            </a:extLst>
          </p:cNvPr>
          <p:cNvCxnSpPr>
            <a:cxnSpLocks noGrp="1" noRot="1" noMove="1" noResize="1" noEditPoints="1" noAdjustHandles="1" noChangeArrowheads="1" noChangeShapeType="1"/>
            <a:stCxn id="9" idx="1"/>
          </p:cNvCxnSpPr>
          <p:nvPr/>
        </p:nvCxnSpPr>
        <p:spPr>
          <a:xfrm flipH="1" flipV="1">
            <a:off x="6162675" y="2910255"/>
            <a:ext cx="962025" cy="456245"/>
          </a:xfrm>
          <a:prstGeom prst="straightConnector1">
            <a:avLst/>
          </a:prstGeom>
          <a:ln w="1270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884E3-162F-D7FB-CCB5-E459A6FEB3EA}"/>
              </a:ext>
            </a:extLst>
          </p:cNvPr>
          <p:cNvCxnSpPr>
            <a:cxnSpLocks noGrp="1" noRot="1" noMove="1" noResize="1" noEditPoints="1" noAdjustHandles="1" noChangeArrowheads="1" noChangeShapeType="1"/>
            <a:stCxn id="9" idx="1"/>
          </p:cNvCxnSpPr>
          <p:nvPr/>
        </p:nvCxnSpPr>
        <p:spPr>
          <a:xfrm flipH="1" flipV="1">
            <a:off x="6705600" y="2210339"/>
            <a:ext cx="419100" cy="1156161"/>
          </a:xfrm>
          <a:prstGeom prst="straightConnector1">
            <a:avLst/>
          </a:prstGeom>
          <a:ln w="1270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C4A031-87B8-5472-6B87-C36A4A9EC3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1259" y="4336354"/>
            <a:ext cx="284416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Master Plan Showing Source Development Critical</a:t>
            </a:r>
          </a:p>
        </p:txBody>
      </p:sp>
    </p:spTree>
    <p:extLst>
      <p:ext uri="{BB962C8B-B14F-4D97-AF65-F5344CB8AC3E}">
        <p14:creationId xmlns:p14="http://schemas.microsoft.com/office/powerpoint/2010/main" val="283309917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</TotalTime>
  <Words>1824</Words>
  <Application>Microsoft Office PowerPoint</Application>
  <PresentationFormat>Widescreen</PresentationFormat>
  <Paragraphs>333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Retrospect</vt:lpstr>
      <vt:lpstr>Mountain Regional Water SSD</vt:lpstr>
      <vt:lpstr>Outline</vt:lpstr>
      <vt:lpstr>System Metrics</vt:lpstr>
      <vt:lpstr>Who are we?</vt:lpstr>
      <vt:lpstr>Water Delivery by Category</vt:lpstr>
      <vt:lpstr>Project Information  and  Background</vt:lpstr>
      <vt:lpstr>District Water Supply</vt:lpstr>
      <vt:lpstr>Lost Canyon System</vt:lpstr>
      <vt:lpstr>PowerPoint Presentation</vt:lpstr>
      <vt:lpstr>Project Objectives</vt:lpstr>
      <vt:lpstr>Existing Process Flow</vt:lpstr>
      <vt:lpstr>Proposed Project Layout</vt:lpstr>
      <vt:lpstr>Flash Mix and Flocculation</vt:lpstr>
      <vt:lpstr>Direct Filtration and Membrane Wet Well</vt:lpstr>
      <vt:lpstr>Membrane Filtration</vt:lpstr>
      <vt:lpstr>Granular Activated Carbon (GAC)</vt:lpstr>
      <vt:lpstr>Chemical Building</vt:lpstr>
      <vt:lpstr>Solids Handling</vt:lpstr>
      <vt:lpstr>Other Civil</vt:lpstr>
      <vt:lpstr>Design Schedule</vt:lpstr>
      <vt:lpstr>Conceptual  Cost Summary</vt:lpstr>
      <vt:lpstr>Financial Information</vt:lpstr>
      <vt:lpstr>Funding Sources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 WIFIA Loan</vt:lpstr>
      <vt:lpstr>WIFIA Closing Timeline</vt:lpstr>
      <vt:lpstr>Refunding Series 2023 $18 million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DiCaprio</dc:creator>
  <cp:lastModifiedBy>Steve Anderson</cp:lastModifiedBy>
  <cp:revision>24</cp:revision>
  <dcterms:created xsi:type="dcterms:W3CDTF">2025-05-29T19:52:03Z</dcterms:created>
  <dcterms:modified xsi:type="dcterms:W3CDTF">2025-06-05T22:35:23Z</dcterms:modified>
</cp:coreProperties>
</file>